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37" r:id="rId2"/>
    <p:sldId id="352" r:id="rId3"/>
    <p:sldId id="357" r:id="rId4"/>
    <p:sldId id="353" r:id="rId5"/>
    <p:sldId id="354" r:id="rId6"/>
    <p:sldId id="355" r:id="rId7"/>
    <p:sldId id="356" r:id="rId8"/>
    <p:sldId id="335" r:id="rId9"/>
    <p:sldId id="359" r:id="rId10"/>
    <p:sldId id="272" r:id="rId11"/>
    <p:sldId id="358" r:id="rId12"/>
    <p:sldId id="281" r:id="rId13"/>
    <p:sldId id="282" r:id="rId14"/>
    <p:sldId id="323" r:id="rId15"/>
    <p:sldId id="321" r:id="rId16"/>
    <p:sldId id="322" r:id="rId17"/>
    <p:sldId id="324" r:id="rId18"/>
    <p:sldId id="320" r:id="rId19"/>
    <p:sldId id="290" r:id="rId20"/>
    <p:sldId id="291" r:id="rId21"/>
    <p:sldId id="329" r:id="rId22"/>
    <p:sldId id="339" r:id="rId23"/>
    <p:sldId id="341" r:id="rId24"/>
    <p:sldId id="342" r:id="rId25"/>
    <p:sldId id="343" r:id="rId26"/>
    <p:sldId id="340" r:id="rId27"/>
    <p:sldId id="345" r:id="rId28"/>
    <p:sldId id="346" r:id="rId29"/>
    <p:sldId id="344" r:id="rId3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68A35"/>
    <a:srgbClr val="CF3E3E"/>
    <a:srgbClr val="CC9900"/>
    <a:srgbClr val="996600"/>
    <a:srgbClr val="996633"/>
    <a:srgbClr val="A50021"/>
    <a:srgbClr val="A27800"/>
    <a:srgbClr val="B082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0" autoAdjust="0"/>
    <p:restoredTop sz="94660"/>
  </p:normalViewPr>
  <p:slideViewPr>
    <p:cSldViewPr>
      <p:cViewPr varScale="1">
        <p:scale>
          <a:sx n="87" d="100"/>
          <a:sy n="87" d="100"/>
        </p:scale>
        <p:origin x="100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88" y="0"/>
            <a:ext cx="2946400" cy="496968"/>
          </a:xfrm>
          <a:prstGeom prst="rect">
            <a:avLst/>
          </a:prstGeom>
        </p:spPr>
        <p:txBody>
          <a:bodyPr vert="horz" lIns="91440" tIns="45720" rIns="91440" bIns="45720" rtlCol="0"/>
          <a:lstStyle>
            <a:lvl1pPr algn="r">
              <a:defRPr sz="1200"/>
            </a:lvl1pPr>
          </a:lstStyle>
          <a:p>
            <a:fld id="{903739AC-7492-4D74-895B-684B17663F29}" type="datetimeFigureOut">
              <a:rPr lang="en-US" smtClean="0"/>
              <a:t>17/06/2021</a:t>
            </a:fld>
            <a:endParaRPr lang="en-US" dirty="0"/>
          </a:p>
        </p:txBody>
      </p:sp>
      <p:sp>
        <p:nvSpPr>
          <p:cNvPr id="4" name="Footer Placeholder 3"/>
          <p:cNvSpPr>
            <a:spLocks noGrp="1"/>
          </p:cNvSpPr>
          <p:nvPr>
            <p:ph type="ftr" sz="quarter" idx="2"/>
          </p:nvPr>
        </p:nvSpPr>
        <p:spPr>
          <a:xfrm>
            <a:off x="0" y="9431258"/>
            <a:ext cx="2946400" cy="49696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88" y="9431258"/>
            <a:ext cx="2946400" cy="496968"/>
          </a:xfrm>
          <a:prstGeom prst="rect">
            <a:avLst/>
          </a:prstGeom>
        </p:spPr>
        <p:txBody>
          <a:bodyPr vert="horz" lIns="91440" tIns="45720" rIns="91440" bIns="45720" rtlCol="0" anchor="b"/>
          <a:lstStyle>
            <a:lvl1pPr algn="r">
              <a:defRPr sz="1200"/>
            </a:lvl1pPr>
          </a:lstStyle>
          <a:p>
            <a:fld id="{B006B4A2-4336-4D1A-88A0-61BFB2435495}" type="slidenum">
              <a:rPr lang="en-US" smtClean="0"/>
              <a:t>‹#›</a:t>
            </a:fld>
            <a:endParaRPr lang="en-US" dirty="0"/>
          </a:p>
        </p:txBody>
      </p:sp>
    </p:spTree>
    <p:extLst>
      <p:ext uri="{BB962C8B-B14F-4D97-AF65-F5344CB8AC3E}">
        <p14:creationId xmlns:p14="http://schemas.microsoft.com/office/powerpoint/2010/main" val="12331180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641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50446" y="0"/>
            <a:ext cx="2945659" cy="496412"/>
          </a:xfrm>
          <a:prstGeom prst="rect">
            <a:avLst/>
          </a:prstGeom>
        </p:spPr>
        <p:txBody>
          <a:bodyPr vert="horz" lIns="93177" tIns="46589" rIns="93177" bIns="46589" rtlCol="0"/>
          <a:lstStyle>
            <a:lvl1pPr algn="r">
              <a:defRPr sz="1200"/>
            </a:lvl1pPr>
          </a:lstStyle>
          <a:p>
            <a:fld id="{747B9084-3407-47B4-B73C-6D187F834BCA}" type="datetimeFigureOut">
              <a:rPr lang="en-US" smtClean="0"/>
              <a:pPr/>
              <a:t>17/06/2021</a:t>
            </a:fld>
            <a:endParaRPr lang="en-US" dirty="0"/>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715909"/>
            <a:ext cx="5438140" cy="4467701"/>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430092"/>
            <a:ext cx="2945659" cy="496412"/>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6" y="9430092"/>
            <a:ext cx="2945659" cy="496412"/>
          </a:xfrm>
          <a:prstGeom prst="rect">
            <a:avLst/>
          </a:prstGeom>
        </p:spPr>
        <p:txBody>
          <a:bodyPr vert="horz" lIns="93177" tIns="46589" rIns="93177" bIns="46589" rtlCol="0" anchor="b"/>
          <a:lstStyle>
            <a:lvl1pPr algn="r">
              <a:defRPr sz="1200"/>
            </a:lvl1pPr>
          </a:lstStyle>
          <a:p>
            <a:fld id="{20B4CCBB-47BC-4ED0-9D47-71010CCBAE00}" type="slidenum">
              <a:rPr lang="en-US" smtClean="0"/>
              <a:pPr/>
              <a:t>‹#›</a:t>
            </a:fld>
            <a:endParaRPr lang="en-US" dirty="0"/>
          </a:p>
        </p:txBody>
      </p:sp>
    </p:spTree>
    <p:extLst>
      <p:ext uri="{BB962C8B-B14F-4D97-AF65-F5344CB8AC3E}">
        <p14:creationId xmlns:p14="http://schemas.microsoft.com/office/powerpoint/2010/main" val="30765870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AE" dirty="0" smtClean="0"/>
          </a:p>
        </p:txBody>
      </p:sp>
    </p:spTree>
    <p:extLst>
      <p:ext uri="{BB962C8B-B14F-4D97-AF65-F5344CB8AC3E}">
        <p14:creationId xmlns:p14="http://schemas.microsoft.com/office/powerpoint/2010/main" val="1788106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4CCBB-47BC-4ED0-9D47-71010CCBAE00}" type="slidenum">
              <a:rPr lang="en-US" smtClean="0"/>
              <a:pPr/>
              <a:t>8</a:t>
            </a:fld>
            <a:endParaRPr lang="en-US" dirty="0"/>
          </a:p>
        </p:txBody>
      </p:sp>
    </p:spTree>
    <p:extLst>
      <p:ext uri="{BB962C8B-B14F-4D97-AF65-F5344CB8AC3E}">
        <p14:creationId xmlns:p14="http://schemas.microsoft.com/office/powerpoint/2010/main" val="3799599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4CCBB-47BC-4ED0-9D47-71010CCBAE00}" type="slidenum">
              <a:rPr lang="en-US" smtClean="0"/>
              <a:pPr/>
              <a:t>9</a:t>
            </a:fld>
            <a:endParaRPr lang="en-US" dirty="0"/>
          </a:p>
        </p:txBody>
      </p:sp>
    </p:spTree>
    <p:extLst>
      <p:ext uri="{BB962C8B-B14F-4D97-AF65-F5344CB8AC3E}">
        <p14:creationId xmlns:p14="http://schemas.microsoft.com/office/powerpoint/2010/main" val="3710788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4CCBB-47BC-4ED0-9D47-71010CCBAE00}" type="slidenum">
              <a:rPr lang="en-US" smtClean="0"/>
              <a:pPr/>
              <a:t>10</a:t>
            </a:fld>
            <a:endParaRPr lang="en-US" dirty="0"/>
          </a:p>
        </p:txBody>
      </p:sp>
    </p:spTree>
    <p:extLst>
      <p:ext uri="{BB962C8B-B14F-4D97-AF65-F5344CB8AC3E}">
        <p14:creationId xmlns:p14="http://schemas.microsoft.com/office/powerpoint/2010/main" val="2484222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4CCBB-47BC-4ED0-9D47-71010CCBAE00}" type="slidenum">
              <a:rPr lang="en-US" smtClean="0"/>
              <a:pPr/>
              <a:t>11</a:t>
            </a:fld>
            <a:endParaRPr lang="en-US" dirty="0"/>
          </a:p>
        </p:txBody>
      </p:sp>
    </p:spTree>
    <p:extLst>
      <p:ext uri="{BB962C8B-B14F-4D97-AF65-F5344CB8AC3E}">
        <p14:creationId xmlns:p14="http://schemas.microsoft.com/office/powerpoint/2010/main" val="2885338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AE" dirty="0" smtClean="0"/>
          </a:p>
        </p:txBody>
      </p:sp>
    </p:spTree>
    <p:extLst>
      <p:ext uri="{BB962C8B-B14F-4D97-AF65-F5344CB8AC3E}">
        <p14:creationId xmlns:p14="http://schemas.microsoft.com/office/powerpoint/2010/main" val="2764376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2494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AE" dirty="0" smtClean="0"/>
          </a:p>
        </p:txBody>
      </p:sp>
    </p:spTree>
    <p:extLst>
      <p:ext uri="{BB962C8B-B14F-4D97-AF65-F5344CB8AC3E}">
        <p14:creationId xmlns:p14="http://schemas.microsoft.com/office/powerpoint/2010/main" val="4062506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4CCBB-47BC-4ED0-9D47-71010CCBAE00}" type="slidenum">
              <a:rPr lang="en-US" smtClean="0"/>
              <a:pPr/>
              <a:t>20</a:t>
            </a:fld>
            <a:endParaRPr lang="en-US" dirty="0"/>
          </a:p>
        </p:txBody>
      </p:sp>
    </p:spTree>
    <p:extLst>
      <p:ext uri="{BB962C8B-B14F-4D97-AF65-F5344CB8AC3E}">
        <p14:creationId xmlns:p14="http://schemas.microsoft.com/office/powerpoint/2010/main" val="248261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1"/>
            <a:ext cx="5410200" cy="365125"/>
          </a:xfrm>
        </p:spPr>
        <p:txBody>
          <a:bodyPr/>
          <a:lstStyle>
            <a:lvl1pPr algn="ctr">
              <a:defRPr/>
            </a:lvl1pPr>
          </a:lstStyle>
          <a:p>
            <a:endParaRPr lang="en-US" dirty="0"/>
          </a:p>
        </p:txBody>
      </p:sp>
      <p:sp>
        <p:nvSpPr>
          <p:cNvPr id="6" name="Rectangle 5"/>
          <p:cNvSpPr/>
          <p:nvPr userDrawn="1"/>
        </p:nvSpPr>
        <p:spPr>
          <a:xfrm>
            <a:off x="2362200" y="6477000"/>
            <a:ext cx="4495800" cy="276999"/>
          </a:xfrm>
          <a:prstGeom prst="rect">
            <a:avLst/>
          </a:prstGeom>
        </p:spPr>
        <p:txBody>
          <a:bodyPr wrap="square">
            <a:spAutoFit/>
          </a:bodyPr>
          <a:lstStyle/>
          <a:p>
            <a:r>
              <a:rPr lang="ar-SA" sz="1200" b="1" dirty="0" smtClean="0">
                <a:solidFill>
                  <a:schemeClr val="bg1">
                    <a:lumMod val="50000"/>
                  </a:schemeClr>
                </a:solidFill>
              </a:rPr>
              <a:t>الرؤية : وزارة </a:t>
            </a:r>
            <a:r>
              <a:rPr lang="ar-AE" sz="1200" b="1" dirty="0" smtClean="0">
                <a:solidFill>
                  <a:schemeClr val="bg1">
                    <a:lumMod val="50000"/>
                  </a:schemeClr>
                </a:solidFill>
              </a:rPr>
              <a:t>رائدة عالمياً في الإدارة المالي</a:t>
            </a:r>
            <a:r>
              <a:rPr lang="ar-SA" sz="1200" b="1" dirty="0" smtClean="0">
                <a:solidFill>
                  <a:schemeClr val="bg1">
                    <a:lumMod val="50000"/>
                  </a:schemeClr>
                </a:solidFill>
              </a:rPr>
              <a:t>ة</a:t>
            </a:r>
            <a:r>
              <a:rPr lang="ar-AE" sz="1200" b="1" dirty="0" smtClean="0">
                <a:solidFill>
                  <a:schemeClr val="bg1">
                    <a:lumMod val="50000"/>
                  </a:schemeClr>
                </a:solidFill>
              </a:rPr>
              <a:t> تساهم في تحقيـق بيئة تنافسية مستدا</a:t>
            </a:r>
            <a:r>
              <a:rPr lang="ar-SA" sz="1200" b="1" dirty="0" smtClean="0">
                <a:solidFill>
                  <a:schemeClr val="bg1">
                    <a:lumMod val="50000"/>
                  </a:schemeClr>
                </a:solidFill>
              </a:rPr>
              <a:t>م</a:t>
            </a:r>
            <a:r>
              <a:rPr lang="ar-AE" sz="1200" b="1" dirty="0" smtClean="0">
                <a:solidFill>
                  <a:schemeClr val="bg1">
                    <a:lumMod val="50000"/>
                  </a:schemeClr>
                </a:solidFill>
              </a:rPr>
              <a:t>ة</a:t>
            </a:r>
            <a:endParaRPr lang="en-US" sz="1200" b="1" dirty="0" smtClean="0">
              <a:solidFill>
                <a:schemeClr val="bg1">
                  <a:lumMod val="5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972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09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FCBF9F-3DA5-45FB-A781-0CDF78E0457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9B4CD-EB14-4CD5-8375-F1D0E3AB7F2C}" type="slidenum">
              <a:rPr lang="ar-SA" smtClean="0"/>
              <a:pPr/>
              <a:t>‹#›</a:t>
            </a:fld>
            <a:endParaRPr lang="en-US" dirty="0"/>
          </a:p>
        </p:txBody>
      </p:sp>
      <p:pic>
        <p:nvPicPr>
          <p:cNvPr id="7" name="Picture 4"/>
          <p:cNvPicPr>
            <a:picLocks noChangeAspect="1" noChangeArrowheads="1"/>
          </p:cNvPicPr>
          <p:nvPr userDrawn="1"/>
        </p:nvPicPr>
        <p:blipFill>
          <a:blip r:embed="rId15" cstate="print"/>
          <a:srcRect/>
          <a:stretch>
            <a:fillRect/>
          </a:stretch>
        </p:blipFill>
        <p:spPr bwMode="auto">
          <a:xfrm>
            <a:off x="381000" y="304800"/>
            <a:ext cx="2084990" cy="70869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6" r:id="rId12"/>
    <p:sldLayoutId id="2147483672"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7772400" cy="1470025"/>
          </a:xfrm>
        </p:spPr>
        <p:txBody>
          <a:bodyPr>
            <a:noAutofit/>
          </a:bodyPr>
          <a:lstStyle/>
          <a:p>
            <a:pPr rtl="1"/>
            <a:r>
              <a:rPr lang="en-US" sz="4800" b="1" dirty="0">
                <a:solidFill>
                  <a:srgbClr val="B68A35"/>
                </a:solidFill>
                <a:latin typeface="Sakkal Majalla" pitchFamily="2" charset="-78"/>
                <a:ea typeface="+mn-ea"/>
                <a:cs typeface="Sakkal Majalla" pitchFamily="2" charset="-78"/>
              </a:rPr>
              <a:t>Tax Treaty in United Arab Emirates and Experience in Successfully</a:t>
            </a:r>
            <a:br>
              <a:rPr lang="en-US" sz="4800" b="1" dirty="0">
                <a:solidFill>
                  <a:srgbClr val="B68A35"/>
                </a:solidFill>
                <a:latin typeface="Sakkal Majalla" pitchFamily="2" charset="-78"/>
                <a:ea typeface="+mn-ea"/>
                <a:cs typeface="Sakkal Majalla" pitchFamily="2" charset="-78"/>
              </a:rPr>
            </a:br>
            <a:r>
              <a:rPr lang="en-US" sz="4800" b="1" dirty="0">
                <a:solidFill>
                  <a:srgbClr val="B68A35"/>
                </a:solidFill>
                <a:latin typeface="Sakkal Majalla" pitchFamily="2" charset="-78"/>
                <a:ea typeface="+mn-ea"/>
                <a:cs typeface="Sakkal Majalla" pitchFamily="2" charset="-78"/>
              </a:rPr>
              <a:t>Signing and Enforcing Tax Treaty during COVID-19</a:t>
            </a:r>
          </a:p>
        </p:txBody>
      </p:sp>
    </p:spTree>
    <p:extLst>
      <p:ext uri="{BB962C8B-B14F-4D97-AF65-F5344CB8AC3E}">
        <p14:creationId xmlns:p14="http://schemas.microsoft.com/office/powerpoint/2010/main" val="147261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53372" y="2993313"/>
            <a:ext cx="8378232" cy="923330"/>
          </a:xfrm>
          <a:prstGeom prst="rect">
            <a:avLst/>
          </a:prstGeom>
          <a:noFill/>
        </p:spPr>
        <p:txBody>
          <a:bodyPr wrap="square" rtlCol="0">
            <a:spAutoFit/>
          </a:bodyPr>
          <a:lstStyle/>
          <a:p>
            <a:pPr lvl="0" algn="ctr" rtl="1"/>
            <a:r>
              <a:rPr lang="en-US" sz="5400" b="1" dirty="0" smtClean="0">
                <a:solidFill>
                  <a:srgbClr val="B68A35"/>
                </a:solidFill>
                <a:latin typeface="Sakkal Majalla" pitchFamily="2" charset="-78"/>
                <a:cs typeface="Sakkal Majalla" pitchFamily="2" charset="-78"/>
              </a:rPr>
              <a:t>Bilateral Agreements</a:t>
            </a:r>
            <a:endParaRPr lang="ar-SA" sz="5400" b="1" dirty="0">
              <a:solidFill>
                <a:srgbClr val="B68A35"/>
              </a:solidFill>
              <a:latin typeface="Sakkal Majalla" pitchFamily="2" charset="-78"/>
              <a:cs typeface="Sakkal Majalla" pitchFamily="2" charset="-78"/>
            </a:endParaRPr>
          </a:p>
        </p:txBody>
      </p:sp>
      <p:grpSp>
        <p:nvGrpSpPr>
          <p:cNvPr id="5" name="Group 4"/>
          <p:cNvGrpSpPr/>
          <p:nvPr/>
        </p:nvGrpSpPr>
        <p:grpSpPr>
          <a:xfrm>
            <a:off x="381000" y="831905"/>
            <a:ext cx="8454432" cy="432048"/>
            <a:chOff x="559216" y="882408"/>
            <a:chExt cx="8454432" cy="432048"/>
          </a:xfrm>
        </p:grpSpPr>
        <p:sp>
          <p:nvSpPr>
            <p:cNvPr id="7" name="Rectangle 6"/>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8" name="Straight Connector 7"/>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spTree>
    <p:extLst>
      <p:ext uri="{BB962C8B-B14F-4D97-AF65-F5344CB8AC3E}">
        <p14:creationId xmlns:p14="http://schemas.microsoft.com/office/powerpoint/2010/main" val="2377096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01028" y="1640960"/>
            <a:ext cx="8378232" cy="4031873"/>
          </a:xfrm>
          <a:prstGeom prst="rect">
            <a:avLst/>
          </a:prstGeom>
          <a:noFill/>
        </p:spPr>
        <p:txBody>
          <a:bodyPr wrap="square" rtlCol="0">
            <a:spAutoFit/>
          </a:bodyPr>
          <a:lstStyle/>
          <a:p>
            <a:r>
              <a:rPr lang="en-US" sz="2400" b="1" dirty="0">
                <a:solidFill>
                  <a:srgbClr val="B68A35"/>
                </a:solidFill>
                <a:latin typeface="+mj-lt"/>
                <a:ea typeface="+mj-ea"/>
                <a:cs typeface="+mj-cs"/>
              </a:rPr>
              <a:t>Tax challenges Arising from the digitalization of the economy </a:t>
            </a:r>
          </a:p>
          <a:p>
            <a:endParaRPr lang="en-US" dirty="0"/>
          </a:p>
          <a:p>
            <a:pPr algn="just"/>
            <a:r>
              <a:rPr lang="en-US" dirty="0"/>
              <a:t>Tax challenges Arising from the digitalization of the world economy is one of the areas of focus </a:t>
            </a:r>
            <a:r>
              <a:rPr lang="en-US" dirty="0" smtClean="0"/>
              <a:t>Many </a:t>
            </a:r>
            <a:r>
              <a:rPr lang="en-US" dirty="0"/>
              <a:t>countries including UAE have implemented important tax policy changes and have </a:t>
            </a:r>
            <a:r>
              <a:rPr lang="en-US" dirty="0" smtClean="0"/>
              <a:t>modernized </a:t>
            </a:r>
            <a:r>
              <a:rPr lang="en-US" dirty="0"/>
              <a:t>their tax administrations, with a view to diversifying their sources of revenues to deliver the public infrastructure and services that their citizens need, while using more technology to ensure compliance and improve the relations between tax authorities and taxpayers</a:t>
            </a:r>
          </a:p>
          <a:p>
            <a:pPr algn="just"/>
            <a:r>
              <a:rPr lang="en-US" dirty="0"/>
              <a:t> </a:t>
            </a:r>
          </a:p>
          <a:p>
            <a:pPr algn="just"/>
            <a:r>
              <a:rPr lang="en-US" dirty="0"/>
              <a:t>government around the world have ended bank secrecy have improved tax co-operation through the broad development of exchange of information for tax purpose and have strengthened the rules to tackle tax avoidance by multinational enterprises through the Base Erosion and profit Shifting (BEPS) Project </a:t>
            </a:r>
          </a:p>
          <a:p>
            <a:pPr marL="285750" indent="-285750" algn="just">
              <a:buFont typeface="Arial" panose="020B0604020202020204" pitchFamily="34" charset="0"/>
              <a:buChar char="•"/>
            </a:pPr>
            <a:endParaRPr lang="en-US" sz="1600" dirty="0"/>
          </a:p>
        </p:txBody>
      </p:sp>
      <p:grpSp>
        <p:nvGrpSpPr>
          <p:cNvPr id="5" name="Group 4"/>
          <p:cNvGrpSpPr/>
          <p:nvPr/>
        </p:nvGrpSpPr>
        <p:grpSpPr>
          <a:xfrm>
            <a:off x="381000" y="831905"/>
            <a:ext cx="8454432" cy="432048"/>
            <a:chOff x="559216" y="882408"/>
            <a:chExt cx="8454432" cy="432048"/>
          </a:xfrm>
        </p:grpSpPr>
        <p:sp>
          <p:nvSpPr>
            <p:cNvPr id="7" name="Rectangle 6"/>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8" name="Straight Connector 7"/>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spTree>
    <p:extLst>
      <p:ext uri="{BB962C8B-B14F-4D97-AF65-F5344CB8AC3E}">
        <p14:creationId xmlns:p14="http://schemas.microsoft.com/office/powerpoint/2010/main" val="2828200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1775328"/>
              </p:ext>
            </p:extLst>
          </p:nvPr>
        </p:nvGraphicFramePr>
        <p:xfrm>
          <a:off x="292648" y="1389990"/>
          <a:ext cx="8542784" cy="5364408"/>
        </p:xfrm>
        <a:graphic>
          <a:graphicData uri="http://schemas.openxmlformats.org/drawingml/2006/table">
            <a:tbl>
              <a:tblPr firstRow="1" bandRow="1">
                <a:tableStyleId>{5C22544A-7EE6-4342-B048-85BDC9FD1C3A}</a:tableStyleId>
              </a:tblPr>
              <a:tblGrid>
                <a:gridCol w="8542784">
                  <a:extLst>
                    <a:ext uri="{9D8B030D-6E8A-4147-A177-3AD203B41FA5}">
                      <a16:colId xmlns:a16="http://schemas.microsoft.com/office/drawing/2014/main" val="20000"/>
                    </a:ext>
                  </a:extLst>
                </a:gridCol>
              </a:tblGrid>
              <a:tr h="381000">
                <a:tc>
                  <a:txBody>
                    <a:bodyPr/>
                    <a:lstStyle/>
                    <a:p>
                      <a:pPr algn="ctr" rtl="1">
                        <a:lnSpc>
                          <a:spcPct val="150000"/>
                        </a:lnSpc>
                        <a:defRPr/>
                      </a:pPr>
                      <a:r>
                        <a:rPr lang="en-US" sz="2800" b="1" kern="1200" baseline="0" dirty="0" smtClean="0">
                          <a:solidFill>
                            <a:srgbClr val="B68A35"/>
                          </a:solidFill>
                          <a:latin typeface="Calibri (headling)"/>
                          <a:ea typeface="+mn-ea"/>
                          <a:cs typeface="Arial" pitchFamily="34" charset="0"/>
                        </a:rPr>
                        <a:t>Double Taxation Agreements</a:t>
                      </a:r>
                    </a:p>
                  </a:txBody>
                  <a:tcPr marT="45702" marB="45702"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05628">
                <a:tc>
                  <a:txBody>
                    <a:bodyPr/>
                    <a:lstStyle/>
                    <a:p>
                      <a:pPr algn="r" eaLnBrk="1" hangingPunct="1">
                        <a:lnSpc>
                          <a:spcPct val="90000"/>
                        </a:lnSpc>
                      </a:pPr>
                      <a:endParaRPr lang="ar-AE" sz="2000" dirty="0" smtClean="0"/>
                    </a:p>
                    <a:p>
                      <a:pPr algn="l" rtl="1" eaLnBrk="1" hangingPunct="1">
                        <a:lnSpc>
                          <a:spcPct val="200000"/>
                        </a:lnSpc>
                      </a:pPr>
                      <a:r>
                        <a:rPr lang="en-US" sz="2000" dirty="0" smtClean="0"/>
                        <a:t>The UAE welcoming the package of measures developed under the OECD/ G20 BEPS project has ratified the MLI in 2019.</a:t>
                      </a:r>
                    </a:p>
                    <a:p>
                      <a:pPr algn="just" rtl="0" eaLnBrk="1" hangingPunct="1">
                        <a:lnSpc>
                          <a:spcPct val="200000"/>
                        </a:lnSpc>
                      </a:pPr>
                      <a:r>
                        <a:rPr lang="en-US" sz="2000" dirty="0" smtClean="0"/>
                        <a:t>The UAE’s Ministry </a:t>
                      </a:r>
                      <a:r>
                        <a:rPr lang="en-US" sz="2000" dirty="0" smtClean="0"/>
                        <a:t>of Finance concluded a total of 135 DTA, that included most of the UAE trade partners and aims to reduce the tax burden</a:t>
                      </a:r>
                      <a:r>
                        <a:rPr lang="en-US" sz="2000" baseline="0" dirty="0" smtClean="0"/>
                        <a:t> on the </a:t>
                      </a:r>
                      <a:r>
                        <a:rPr lang="en-US" sz="2000" baseline="0" dirty="0" smtClean="0"/>
                        <a:t>SWFs, private </a:t>
                      </a:r>
                      <a:r>
                        <a:rPr lang="en-US" sz="2000" baseline="0" dirty="0" smtClean="0"/>
                        <a:t>sector </a:t>
                      </a:r>
                      <a:r>
                        <a:rPr lang="en-US" sz="2000" baseline="0" dirty="0" smtClean="0"/>
                        <a:t>investments and national airlines operating in international traffic and to attract foreign direct investments due to its safe haven status and friendly investment environment.</a:t>
                      </a:r>
                      <a:endParaRPr lang="ar-AE" sz="2000" dirty="0" smtClean="0"/>
                    </a:p>
                  </a:txBody>
                  <a:tcPr marT="45702" marB="45702"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pSp>
        <p:nvGrpSpPr>
          <p:cNvPr id="3" name="Group 2"/>
          <p:cNvGrpSpPr/>
          <p:nvPr/>
        </p:nvGrpSpPr>
        <p:grpSpPr>
          <a:xfrm>
            <a:off x="381000" y="831905"/>
            <a:ext cx="8454432" cy="432048"/>
            <a:chOff x="559216" y="882408"/>
            <a:chExt cx="8454432" cy="432048"/>
          </a:xfrm>
        </p:grpSpPr>
        <p:sp>
          <p:nvSpPr>
            <p:cNvPr id="5" name="Rectangle 4"/>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6" name="Straight Connector 5"/>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spTree>
    <p:extLst>
      <p:ext uri="{BB962C8B-B14F-4D97-AF65-F5344CB8AC3E}">
        <p14:creationId xmlns:p14="http://schemas.microsoft.com/office/powerpoint/2010/main" val="3377881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7"/>
          <p:cNvSpPr>
            <a:spLocks noChangeArrowheads="1"/>
          </p:cNvSpPr>
          <p:nvPr/>
        </p:nvSpPr>
        <p:spPr bwMode="auto">
          <a:xfrm>
            <a:off x="482600" y="4952762"/>
            <a:ext cx="8280400" cy="1600438"/>
          </a:xfrm>
          <a:prstGeom prst="rect">
            <a:avLst/>
          </a:prstGeom>
          <a:noFill/>
          <a:ln w="9525" algn="ctr">
            <a:noFill/>
            <a:miter lim="800000"/>
            <a:headEnd/>
            <a:tailEnd/>
          </a:ln>
        </p:spPr>
        <p:txBody>
          <a:bodyPr anchor="ctr">
            <a:spAutoFit/>
          </a:bodyPr>
          <a:lstStyle/>
          <a:p>
            <a:pPr marL="282575" indent="-228600" algn="just">
              <a:lnSpc>
                <a:spcPct val="150000"/>
              </a:lnSpc>
              <a:buFontTx/>
              <a:buChar char="•"/>
            </a:pPr>
            <a:r>
              <a:rPr lang="en-US" sz="1400" dirty="0" smtClean="0"/>
              <a:t>DTAs are designed to provide complete protection to the tax payer from double taxation whether direct or indirect and also avoiding the obstruction of free flow of trade and investments.</a:t>
            </a:r>
          </a:p>
          <a:p>
            <a:pPr marL="282575" indent="-228600" algn="just">
              <a:lnSpc>
                <a:spcPct val="150000"/>
              </a:lnSpc>
              <a:buFontTx/>
              <a:buChar char="•"/>
            </a:pPr>
            <a:r>
              <a:rPr lang="en-US" sz="1400" dirty="0" smtClean="0"/>
              <a:t>The DTA also takes into consideration taxation issues and major changes in the global economy, as well as new financial instruments and mechanisms of transfer pricing.</a:t>
            </a:r>
            <a:endParaRPr lang="ar-AE" sz="1400" dirty="0" smtClean="0"/>
          </a:p>
          <a:p>
            <a:pPr indent="228600" algn="just" rtl="1">
              <a:buFontTx/>
              <a:buChar char="•"/>
            </a:pPr>
            <a:endParaRPr lang="en-US" sz="1400" dirty="0"/>
          </a:p>
        </p:txBody>
      </p:sp>
      <p:sp>
        <p:nvSpPr>
          <p:cNvPr id="6" name="Rectangle 5"/>
          <p:cNvSpPr/>
          <p:nvPr/>
        </p:nvSpPr>
        <p:spPr>
          <a:xfrm>
            <a:off x="381000" y="4472657"/>
            <a:ext cx="8382000" cy="30777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marL="282575" indent="-228600" algn="justLow">
              <a:buFont typeface="Arial" pitchFamily="34" charset="0"/>
              <a:buChar char="•"/>
            </a:pPr>
            <a:r>
              <a:rPr lang="en-US" sz="1400" dirty="0">
                <a:solidFill>
                  <a:schemeClr val="tx1"/>
                </a:solidFill>
                <a:latin typeface="Arial" charset="0"/>
                <a:cs typeface="Arial" charset="0"/>
              </a:rPr>
              <a:t>Remove distortions related to difficulties in cross-border trade and flow of investment</a:t>
            </a:r>
          </a:p>
        </p:txBody>
      </p:sp>
      <p:sp>
        <p:nvSpPr>
          <p:cNvPr id="7" name="Rectangle 6"/>
          <p:cNvSpPr/>
          <p:nvPr/>
        </p:nvSpPr>
        <p:spPr>
          <a:xfrm>
            <a:off x="381000" y="3707680"/>
            <a:ext cx="8382000" cy="30777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marL="282575" indent="-228600" algn="justLow">
              <a:buFont typeface="Arial" pitchFamily="34" charset="0"/>
              <a:buChar char="•"/>
            </a:pPr>
            <a:r>
              <a:rPr lang="en-US" sz="1400" dirty="0" smtClean="0">
                <a:solidFill>
                  <a:schemeClr val="tx1"/>
                </a:solidFill>
                <a:latin typeface="Arial" charset="0"/>
                <a:cs typeface="Arial" charset="0"/>
              </a:rPr>
              <a:t>advance the development goals of the State and diversify sources of national income</a:t>
            </a:r>
          </a:p>
        </p:txBody>
      </p:sp>
      <p:sp>
        <p:nvSpPr>
          <p:cNvPr id="8" name="Rectangle 7"/>
          <p:cNvSpPr/>
          <p:nvPr/>
        </p:nvSpPr>
        <p:spPr>
          <a:xfrm>
            <a:off x="381000" y="4088680"/>
            <a:ext cx="8382000" cy="30777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marL="282575" lvl="0" indent="-228600" algn="justLow">
              <a:buFont typeface="Arial" pitchFamily="34" charset="0"/>
              <a:buChar char="•"/>
            </a:pPr>
            <a:r>
              <a:rPr lang="en-US" sz="1400" dirty="0" smtClean="0">
                <a:solidFill>
                  <a:schemeClr val="tx1"/>
                </a:solidFill>
                <a:latin typeface="Arial" charset="0"/>
                <a:cs typeface="Arial" charset="0"/>
              </a:rPr>
              <a:t>Eliminate double taxation and prevent fiscal evasion</a:t>
            </a:r>
          </a:p>
        </p:txBody>
      </p:sp>
      <p:graphicFrame>
        <p:nvGraphicFramePr>
          <p:cNvPr id="10" name="Table 9"/>
          <p:cNvGraphicFramePr>
            <a:graphicFrameLocks noGrp="1"/>
          </p:cNvGraphicFramePr>
          <p:nvPr>
            <p:extLst>
              <p:ext uri="{D42A27DB-BD31-4B8C-83A1-F6EECF244321}">
                <p14:modId xmlns:p14="http://schemas.microsoft.com/office/powerpoint/2010/main" val="1915559132"/>
              </p:ext>
            </p:extLst>
          </p:nvPr>
        </p:nvGraphicFramePr>
        <p:xfrm>
          <a:off x="482600" y="3314417"/>
          <a:ext cx="8280400" cy="243840"/>
        </p:xfrm>
        <a:graphic>
          <a:graphicData uri="http://schemas.openxmlformats.org/drawingml/2006/table">
            <a:tbl>
              <a:tblPr firstRow="1" bandRow="1">
                <a:tableStyleId>{5C22544A-7EE6-4342-B048-85BDC9FD1C3A}</a:tableStyleId>
              </a:tblPr>
              <a:tblGrid>
                <a:gridCol w="8280400">
                  <a:extLst>
                    <a:ext uri="{9D8B030D-6E8A-4147-A177-3AD203B41FA5}">
                      <a16:colId xmlns:a16="http://schemas.microsoft.com/office/drawing/2014/main" val="20000"/>
                    </a:ext>
                  </a:extLst>
                </a:gridCol>
              </a:tblGrid>
              <a:tr h="192276">
                <a:tc>
                  <a:txBody>
                    <a:bodyPr/>
                    <a:lstStyle/>
                    <a:p>
                      <a:pPr algn="justLow" rtl="0"/>
                      <a:r>
                        <a:rPr lang="en-US" sz="1600" b="1" u="none" kern="1200" dirty="0" smtClean="0">
                          <a:solidFill>
                            <a:schemeClr val="lt1"/>
                          </a:solidFill>
                          <a:latin typeface="+mn-lt"/>
                          <a:ea typeface="+mn-ea"/>
                          <a:cs typeface="+mn-cs"/>
                        </a:rPr>
                        <a:t>Agreement objectives</a:t>
                      </a:r>
                      <a:endParaRPr lang="en-US" sz="1600" b="1" u="none" kern="1200" dirty="0">
                        <a:solidFill>
                          <a:schemeClr val="lt1"/>
                        </a:solidFill>
                        <a:latin typeface="+mn-lt"/>
                        <a:ea typeface="+mn-ea"/>
                        <a:cs typeface="+mn-cs"/>
                      </a:endParaRPr>
                    </a:p>
                  </a:txBody>
                  <a:tcPr marL="65314" marR="653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9207"/>
                    </a:solidFill>
                  </a:tcPr>
                </a:tc>
                <a:extLst>
                  <a:ext uri="{0D108BD9-81ED-4DB2-BD59-A6C34878D82A}">
                    <a16:rowId xmlns:a16="http://schemas.microsoft.com/office/drawing/2014/main" val="10000"/>
                  </a:ext>
                </a:extLst>
              </a:tr>
            </a:tbl>
          </a:graphicData>
        </a:graphic>
      </p:graphicFrame>
      <p:sp>
        <p:nvSpPr>
          <p:cNvPr id="11" name="Rectangle 5"/>
          <p:cNvSpPr txBox="1">
            <a:spLocks noChangeArrowheads="1"/>
          </p:cNvSpPr>
          <p:nvPr/>
        </p:nvSpPr>
        <p:spPr bwMode="auto">
          <a:xfrm>
            <a:off x="609600" y="1824253"/>
            <a:ext cx="8153400" cy="1708160"/>
          </a:xfrm>
          <a:prstGeom prst="rect">
            <a:avLst/>
          </a:prstGeom>
          <a:noFill/>
          <a:ln algn="ctr">
            <a:miter lim="800000"/>
            <a:headEnd/>
            <a:tailEnd/>
          </a:ln>
        </p:spPr>
        <p:txBody>
          <a:bodyPr vert="horz" wrap="square" lIns="91440" tIns="45720" rIns="91440" bIns="45720" numCol="1" anchor="ctr" anchorCtr="0" compatLnSpc="1">
            <a:prstTxWarp prst="textNoShape">
              <a:avLst/>
            </a:prstTxWarp>
            <a:spAutoFit/>
          </a:bodyPr>
          <a:lstStyle/>
          <a:p>
            <a:pPr algn="just" eaLnBrk="0" hangingPunct="0">
              <a:lnSpc>
                <a:spcPct val="150000"/>
              </a:lnSpc>
              <a:defRPr/>
            </a:pPr>
            <a:r>
              <a:rPr lang="en-US" sz="1400" dirty="0">
                <a:latin typeface="Arial" charset="0"/>
                <a:cs typeface="Arial" charset="0"/>
              </a:rPr>
              <a:t>To impose two or more of the same tax on the same </a:t>
            </a:r>
            <a:r>
              <a:rPr lang="en-US" sz="1400" dirty="0" smtClean="0">
                <a:latin typeface="Arial" charset="0"/>
                <a:cs typeface="Arial" charset="0"/>
              </a:rPr>
              <a:t>taxpayer</a:t>
            </a:r>
            <a:r>
              <a:rPr lang="en-US" sz="1400" dirty="0">
                <a:latin typeface="Arial" charset="0"/>
                <a:cs typeface="Arial" charset="0"/>
              </a:rPr>
              <a:t>, which could hamper the exchange of </a:t>
            </a:r>
            <a:r>
              <a:rPr lang="en-US" sz="1400" dirty="0" smtClean="0">
                <a:latin typeface="Arial" charset="0"/>
                <a:cs typeface="Arial" charset="0"/>
              </a:rPr>
              <a:t>goods, services</a:t>
            </a:r>
            <a:r>
              <a:rPr lang="en-US" sz="1400" dirty="0">
                <a:latin typeface="Arial" charset="0"/>
                <a:cs typeface="Arial" charset="0"/>
              </a:rPr>
              <a:t>, movement of </a:t>
            </a:r>
            <a:r>
              <a:rPr lang="en-US" sz="1400" dirty="0" smtClean="0">
                <a:latin typeface="Arial" charset="0"/>
                <a:cs typeface="Arial" charset="0"/>
              </a:rPr>
              <a:t>capital, </a:t>
            </a:r>
            <a:r>
              <a:rPr lang="en-US" sz="1400" dirty="0">
                <a:latin typeface="Arial" charset="0"/>
                <a:cs typeface="Arial" charset="0"/>
              </a:rPr>
              <a:t>technology transfer and cross-border trade. The DTA benefits the private and p</a:t>
            </a:r>
            <a:r>
              <a:rPr lang="en-US" sz="1400" dirty="0" smtClean="0">
                <a:latin typeface="Arial" charset="0"/>
                <a:cs typeface="Arial" charset="0"/>
              </a:rPr>
              <a:t>ublic </a:t>
            </a:r>
            <a:r>
              <a:rPr lang="en-US" sz="1400" dirty="0">
                <a:latin typeface="Arial" charset="0"/>
                <a:cs typeface="Arial" charset="0"/>
              </a:rPr>
              <a:t>sectors including Investment companies Air Transport Companies and other companies operating in the UAE as well as residents.</a:t>
            </a:r>
          </a:p>
          <a:p>
            <a:pPr algn="just" defTabSz="914400" rtl="1" eaLnBrk="0" hangingPunct="0">
              <a:lnSpc>
                <a:spcPct val="150000"/>
              </a:lnSpc>
              <a:defRPr/>
            </a:pPr>
            <a:endParaRPr kumimoji="0" lang="ar-AE" sz="14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1671969781"/>
              </p:ext>
            </p:extLst>
          </p:nvPr>
        </p:nvGraphicFramePr>
        <p:xfrm>
          <a:off x="503716" y="1599962"/>
          <a:ext cx="8280400" cy="228600"/>
        </p:xfrm>
        <a:graphic>
          <a:graphicData uri="http://schemas.openxmlformats.org/drawingml/2006/table">
            <a:tbl>
              <a:tblPr firstRow="1" bandRow="1">
                <a:tableStyleId>{5C22544A-7EE6-4342-B048-85BDC9FD1C3A}</a:tableStyleId>
              </a:tblPr>
              <a:tblGrid>
                <a:gridCol w="8280400">
                  <a:extLst>
                    <a:ext uri="{9D8B030D-6E8A-4147-A177-3AD203B41FA5}">
                      <a16:colId xmlns:a16="http://schemas.microsoft.com/office/drawing/2014/main" val="20000"/>
                    </a:ext>
                  </a:extLst>
                </a:gridCol>
              </a:tblGrid>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 Definition of double</a:t>
                      </a:r>
                      <a:r>
                        <a:rPr lang="en-US" sz="1200" baseline="0" dirty="0" smtClean="0">
                          <a:solidFill>
                            <a:schemeClr val="bg1"/>
                          </a:solidFill>
                        </a:rPr>
                        <a:t> taxation, and who benefits from the Avoidance of Double Taxation Agreements (DTA)</a:t>
                      </a:r>
                      <a:endParaRPr lang="en-US" sz="1200" b="1" u="none" kern="1200" dirty="0" smtClean="0">
                        <a:solidFill>
                          <a:schemeClr val="bg1"/>
                        </a:solidFill>
                        <a:latin typeface="+mn-lt"/>
                        <a:ea typeface="+mn-ea"/>
                        <a:cs typeface="+mn-cs"/>
                      </a:endParaRPr>
                    </a:p>
                  </a:txBody>
                  <a:tcPr marL="65314" marR="653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9207"/>
                    </a:solidFill>
                  </a:tcPr>
                </a:tc>
                <a:extLst>
                  <a:ext uri="{0D108BD9-81ED-4DB2-BD59-A6C34878D82A}">
                    <a16:rowId xmlns:a16="http://schemas.microsoft.com/office/drawing/2014/main" val="10000"/>
                  </a:ext>
                </a:extLst>
              </a:tr>
            </a:tbl>
          </a:graphicData>
        </a:graphic>
      </p:graphicFrame>
      <p:sp>
        <p:nvSpPr>
          <p:cNvPr id="17" name="TextBox 16"/>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grpSp>
        <p:nvGrpSpPr>
          <p:cNvPr id="18" name="Group 17"/>
          <p:cNvGrpSpPr/>
          <p:nvPr/>
        </p:nvGrpSpPr>
        <p:grpSpPr>
          <a:xfrm>
            <a:off x="381000" y="762000"/>
            <a:ext cx="8454432" cy="432048"/>
            <a:chOff x="559216" y="882408"/>
            <a:chExt cx="8454432" cy="432048"/>
          </a:xfrm>
        </p:grpSpPr>
        <p:sp>
          <p:nvSpPr>
            <p:cNvPr id="19" name="Rectangle 18"/>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20" name="Straight Connector 19"/>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39FCBF9F-3DA5-45FB-A781-0CDF78E0457E}" type="slidenum">
              <a:rPr lang="en-US" smtClean="0"/>
              <a:pPr/>
              <a:t>13</a:t>
            </a:fld>
            <a:endParaRPr lang="en-US" dirty="0"/>
          </a:p>
        </p:txBody>
      </p:sp>
    </p:spTree>
    <p:extLst>
      <p:ext uri="{BB962C8B-B14F-4D97-AF65-F5344CB8AC3E}">
        <p14:creationId xmlns:p14="http://schemas.microsoft.com/office/powerpoint/2010/main" val="1470722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txBox="1">
            <a:spLocks/>
          </p:cNvSpPr>
          <p:nvPr/>
        </p:nvSpPr>
        <p:spPr>
          <a:xfrm>
            <a:off x="6553200" y="6245225"/>
            <a:ext cx="2133600" cy="476250"/>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a:p>
        </p:txBody>
      </p:sp>
      <p:sp>
        <p:nvSpPr>
          <p:cNvPr id="6" name="Rectangle 2"/>
          <p:cNvSpPr>
            <a:spLocks noGrp="1" noChangeArrowheads="1"/>
          </p:cNvSpPr>
          <p:nvPr>
            <p:ph type="title"/>
          </p:nvPr>
        </p:nvSpPr>
        <p:spPr>
          <a:xfrm>
            <a:off x="395486" y="1288741"/>
            <a:ext cx="8229600" cy="768659"/>
          </a:xfrm>
        </p:spPr>
        <p:txBody>
          <a:bodyPr/>
          <a:lstStyle/>
          <a:p>
            <a:r>
              <a:rPr lang="en-US" sz="4000" b="1" dirty="0">
                <a:solidFill>
                  <a:srgbClr val="B68A35"/>
                </a:solidFill>
              </a:rPr>
              <a:t>Why </a:t>
            </a:r>
            <a:r>
              <a:rPr lang="en-US" sz="4000" b="1" dirty="0" smtClean="0">
                <a:solidFill>
                  <a:srgbClr val="B68A35"/>
                </a:solidFill>
              </a:rPr>
              <a:t>the </a:t>
            </a:r>
            <a:r>
              <a:rPr lang="en-US" sz="4000" b="1" dirty="0">
                <a:solidFill>
                  <a:srgbClr val="B68A35"/>
                </a:solidFill>
              </a:rPr>
              <a:t>UAE Have Tax Treaties?</a:t>
            </a:r>
          </a:p>
        </p:txBody>
      </p:sp>
      <p:sp>
        <p:nvSpPr>
          <p:cNvPr id="7" name="Rectangle 3"/>
          <p:cNvSpPr txBox="1">
            <a:spLocks noChangeArrowheads="1"/>
          </p:cNvSpPr>
          <p:nvPr/>
        </p:nvSpPr>
        <p:spPr bwMode="auto">
          <a:xfrm>
            <a:off x="228600" y="1696001"/>
            <a:ext cx="8606832" cy="50254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60000"/>
              <a:buFont typeface="Wingdings" pitchFamily="2" charset="2"/>
              <a:buChar char="£"/>
              <a:defRPr sz="24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2"/>
                </a:solidFill>
                <a:latin typeface="+mn-lt"/>
              </a:defRPr>
            </a:lvl2pPr>
            <a:lvl3pPr marL="1143000" indent="-228600" algn="l" rtl="0" eaLnBrk="0" fontAlgn="base" hangingPunct="0">
              <a:spcBef>
                <a:spcPct val="20000"/>
              </a:spcBef>
              <a:spcAft>
                <a:spcPct val="0"/>
              </a:spcAft>
              <a:buChar char="•"/>
              <a:defRPr sz="2400">
                <a:solidFill>
                  <a:schemeClr val="tx2"/>
                </a:solidFill>
                <a:latin typeface="+mn-lt"/>
              </a:defRPr>
            </a:lvl3pPr>
            <a:lvl4pPr marL="1600200" indent="-228600" algn="l" rtl="0" eaLnBrk="0" fontAlgn="base" hangingPunct="0">
              <a:spcBef>
                <a:spcPct val="20000"/>
              </a:spcBef>
              <a:spcAft>
                <a:spcPct val="0"/>
              </a:spcAft>
              <a:buChar char="–"/>
              <a:defRPr sz="2400">
                <a:solidFill>
                  <a:schemeClr val="tx2"/>
                </a:solidFill>
                <a:latin typeface="+mn-lt"/>
              </a:defRPr>
            </a:lvl4pPr>
            <a:lvl5pPr marL="2057400" indent="-228600" algn="l" rtl="0" eaLnBrk="0" fontAlgn="base" hangingPunct="0">
              <a:spcBef>
                <a:spcPct val="20000"/>
              </a:spcBef>
              <a:spcAft>
                <a:spcPct val="0"/>
              </a:spcAft>
              <a:buChar char="»"/>
              <a:defRPr sz="2400">
                <a:solidFill>
                  <a:schemeClr val="tx2"/>
                </a:solidFill>
                <a:latin typeface="+mn-lt"/>
              </a:defRPr>
            </a:lvl5pPr>
            <a:lvl6pPr marL="2514600" indent="-228600" algn="l" rtl="0" eaLnBrk="0" fontAlgn="base" hangingPunct="0">
              <a:spcBef>
                <a:spcPct val="20000"/>
              </a:spcBef>
              <a:spcAft>
                <a:spcPct val="0"/>
              </a:spcAft>
              <a:buChar char="»"/>
              <a:defRPr sz="2400">
                <a:solidFill>
                  <a:schemeClr val="tx2"/>
                </a:solidFill>
                <a:latin typeface="+mn-lt"/>
              </a:defRPr>
            </a:lvl6pPr>
            <a:lvl7pPr marL="2971800" indent="-228600" algn="l" rtl="0" eaLnBrk="0" fontAlgn="base" hangingPunct="0">
              <a:spcBef>
                <a:spcPct val="20000"/>
              </a:spcBef>
              <a:spcAft>
                <a:spcPct val="0"/>
              </a:spcAft>
              <a:buChar char="»"/>
              <a:defRPr sz="2400">
                <a:solidFill>
                  <a:schemeClr val="tx2"/>
                </a:solidFill>
                <a:latin typeface="+mn-lt"/>
              </a:defRPr>
            </a:lvl7pPr>
            <a:lvl8pPr marL="3429000" indent="-228600" algn="l" rtl="0" eaLnBrk="0" fontAlgn="base" hangingPunct="0">
              <a:spcBef>
                <a:spcPct val="20000"/>
              </a:spcBef>
              <a:spcAft>
                <a:spcPct val="0"/>
              </a:spcAft>
              <a:buChar char="»"/>
              <a:defRPr sz="2400">
                <a:solidFill>
                  <a:schemeClr val="tx2"/>
                </a:solidFill>
                <a:latin typeface="+mn-lt"/>
              </a:defRPr>
            </a:lvl8pPr>
            <a:lvl9pPr marL="3886200" indent="-228600" algn="l" rtl="0" eaLnBrk="0" fontAlgn="base" hangingPunct="0">
              <a:spcBef>
                <a:spcPct val="20000"/>
              </a:spcBef>
              <a:spcAft>
                <a:spcPct val="0"/>
              </a:spcAft>
              <a:buChar char="»"/>
              <a:defRPr sz="2400">
                <a:solidFill>
                  <a:schemeClr val="tx2"/>
                </a:solidFill>
                <a:latin typeface="+mn-lt"/>
              </a:defRPr>
            </a:lvl9pPr>
          </a:lstStyle>
          <a:p>
            <a:pPr>
              <a:lnSpc>
                <a:spcPct val="80000"/>
              </a:lnSpc>
              <a:buSzPct val="130000"/>
              <a:buFont typeface="Arial" panose="020B0604020202020204" pitchFamily="34" charset="0"/>
              <a:buChar char="•"/>
            </a:pPr>
            <a:endParaRPr lang="en-US" sz="2000" dirty="0" smtClean="0">
              <a:solidFill>
                <a:schemeClr val="tx1">
                  <a:lumMod val="95000"/>
                  <a:lumOff val="5000"/>
                </a:schemeClr>
              </a:solidFill>
            </a:endParaRPr>
          </a:p>
          <a:p>
            <a:pPr lvl="1" algn="just">
              <a:lnSpc>
                <a:spcPct val="80000"/>
              </a:lnSpc>
              <a:buSzPct val="130000"/>
              <a:buFont typeface="Arial" panose="020B0604020202020204" pitchFamily="34" charset="0"/>
              <a:buChar char="•"/>
            </a:pPr>
            <a:r>
              <a:rPr lang="en-US" sz="1600" dirty="0">
                <a:solidFill>
                  <a:schemeClr val="tx1">
                    <a:lumMod val="95000"/>
                    <a:lumOff val="5000"/>
                  </a:schemeClr>
                </a:solidFill>
              </a:rPr>
              <a:t>UAE as a net capital exporter strategy to negotiate DTAs is based on the analysis of the economic factors of other states with special regard to the relation between the UAE and the other State, with the primary objective to identify the risk of double taxation and considering the benefit and the cost before imparking on negotiations.</a:t>
            </a:r>
          </a:p>
          <a:p>
            <a:pPr lvl="1" algn="just">
              <a:lnSpc>
                <a:spcPct val="80000"/>
              </a:lnSpc>
              <a:buSzPct val="130000"/>
              <a:buFont typeface="Arial" panose="020B0604020202020204" pitchFamily="34" charset="0"/>
              <a:buChar char="•"/>
            </a:pPr>
            <a:r>
              <a:rPr lang="en-US" sz="1600" dirty="0">
                <a:solidFill>
                  <a:schemeClr val="tx1">
                    <a:lumMod val="95000"/>
                    <a:lumOff val="5000"/>
                  </a:schemeClr>
                </a:solidFill>
              </a:rPr>
              <a:t>Other reasons why the UAE may decide to negotiate a tax treaty with another country may include some or all of the following:</a:t>
            </a:r>
          </a:p>
          <a:p>
            <a:pPr marL="804863" indent="-228600">
              <a:buFont typeface="+mj-lt"/>
              <a:buAutoNum type="alphaLcParenR"/>
            </a:pPr>
            <a:r>
              <a:rPr lang="en-US" sz="1600" dirty="0">
                <a:solidFill>
                  <a:schemeClr val="tx1"/>
                </a:solidFill>
              </a:rPr>
              <a:t>To facilitate outbound investment by its residents; </a:t>
            </a:r>
          </a:p>
          <a:p>
            <a:pPr marL="804863" indent="-228600" algn="just">
              <a:buFont typeface="+mj-lt"/>
              <a:buAutoNum type="alphaLcParenR"/>
            </a:pPr>
            <a:r>
              <a:rPr lang="en-US" sz="1600" dirty="0">
                <a:solidFill>
                  <a:schemeClr val="tx1"/>
                </a:solidFill>
              </a:rPr>
              <a:t>To facilitate and encourage inbound investment and inbound transfers of skills and technology by residents of the other country; </a:t>
            </a:r>
          </a:p>
          <a:p>
            <a:pPr marL="804863" indent="-228600">
              <a:buFont typeface="+mj-lt"/>
              <a:buAutoNum type="alphaLcParenR"/>
            </a:pPr>
            <a:r>
              <a:rPr lang="en-US" sz="1600" dirty="0">
                <a:solidFill>
                  <a:schemeClr val="tx1"/>
                </a:solidFill>
              </a:rPr>
              <a:t>To reduce cross-border tax avoidance and evasion; </a:t>
            </a:r>
          </a:p>
          <a:p>
            <a:pPr marL="804863" indent="-228600">
              <a:buFont typeface="+mj-lt"/>
              <a:buAutoNum type="alphaLcParenR"/>
            </a:pPr>
            <a:r>
              <a:rPr lang="en-US" sz="1600" dirty="0">
                <a:solidFill>
                  <a:schemeClr val="tx1"/>
                </a:solidFill>
              </a:rPr>
              <a:t>To pursue political or diplomatic objectives. </a:t>
            </a:r>
          </a:p>
          <a:p>
            <a:pPr lvl="1">
              <a:lnSpc>
                <a:spcPct val="80000"/>
              </a:lnSpc>
              <a:buSzPct val="130000"/>
              <a:buFont typeface="Arial" panose="020B0604020202020204" pitchFamily="34" charset="0"/>
              <a:buChar char="•"/>
            </a:pPr>
            <a:endParaRPr lang="en-US" sz="1600" dirty="0">
              <a:solidFill>
                <a:schemeClr val="tx1">
                  <a:lumMod val="95000"/>
                  <a:lumOff val="5000"/>
                </a:schemeClr>
              </a:solidFill>
            </a:endParaRPr>
          </a:p>
          <a:p>
            <a:pPr lvl="1">
              <a:lnSpc>
                <a:spcPct val="80000"/>
              </a:lnSpc>
              <a:buSzPct val="130000"/>
              <a:buFont typeface="Arial" panose="020B0604020202020204" pitchFamily="34" charset="0"/>
              <a:buChar char="•"/>
            </a:pPr>
            <a:r>
              <a:rPr lang="en-US" sz="1600" u="sng" dirty="0">
                <a:solidFill>
                  <a:schemeClr val="tx1">
                    <a:lumMod val="95000"/>
                    <a:lumOff val="5000"/>
                  </a:schemeClr>
                </a:solidFill>
              </a:rPr>
              <a:t>In addition to the above factors the UAE is aiming to obtain better tax treatment</a:t>
            </a:r>
            <a:r>
              <a:rPr lang="en-US" sz="1600" dirty="0">
                <a:solidFill>
                  <a:schemeClr val="tx1">
                    <a:lumMod val="95000"/>
                    <a:lumOff val="5000"/>
                  </a:schemeClr>
                </a:solidFill>
              </a:rPr>
              <a:t> in other countries.</a:t>
            </a:r>
          </a:p>
          <a:p>
            <a:pPr lvl="1">
              <a:lnSpc>
                <a:spcPct val="80000"/>
              </a:lnSpc>
              <a:buSzPct val="130000"/>
              <a:buFont typeface="Arial" panose="020B0604020202020204" pitchFamily="34" charset="0"/>
              <a:buChar char="•"/>
            </a:pPr>
            <a:r>
              <a:rPr lang="en-US" sz="1600" dirty="0">
                <a:solidFill>
                  <a:schemeClr val="tx1">
                    <a:lumMod val="95000"/>
                    <a:lumOff val="5000"/>
                  </a:schemeClr>
                </a:solidFill>
              </a:rPr>
              <a:t>Having a tax treaty </a:t>
            </a:r>
            <a:r>
              <a:rPr lang="en-US" sz="1600" u="sng" dirty="0">
                <a:solidFill>
                  <a:schemeClr val="tx1">
                    <a:lumMod val="95000"/>
                    <a:lumOff val="5000"/>
                  </a:schemeClr>
                </a:solidFill>
              </a:rPr>
              <a:t>improves international relations</a:t>
            </a:r>
            <a:r>
              <a:rPr lang="en-US" sz="1600" dirty="0">
                <a:solidFill>
                  <a:schemeClr val="tx1">
                    <a:lumMod val="95000"/>
                    <a:lumOff val="5000"/>
                  </a:schemeClr>
                </a:solidFill>
              </a:rPr>
              <a:t>. </a:t>
            </a:r>
          </a:p>
          <a:p>
            <a:pPr lvl="1">
              <a:lnSpc>
                <a:spcPct val="80000"/>
              </a:lnSpc>
              <a:buSzPct val="130000"/>
              <a:buFont typeface="Arial" panose="020B0604020202020204" pitchFamily="34" charset="0"/>
              <a:buChar char="•"/>
            </a:pPr>
            <a:r>
              <a:rPr lang="en-US" sz="1600" dirty="0">
                <a:solidFill>
                  <a:schemeClr val="tx1">
                    <a:lumMod val="95000"/>
                    <a:lumOff val="5000"/>
                  </a:schemeClr>
                </a:solidFill>
              </a:rPr>
              <a:t>Based on its outward development strategy, safe haven status, first class infrastructure and friendly business environment UAE aims increase inbound investment and to maintain more tax stability for UAE investors abroad.</a:t>
            </a:r>
          </a:p>
          <a:p>
            <a:pPr lvl="1" algn="just">
              <a:lnSpc>
                <a:spcPct val="80000"/>
              </a:lnSpc>
              <a:buSzPct val="130000"/>
              <a:buFont typeface="Arial" panose="020B0604020202020204" pitchFamily="34" charset="0"/>
              <a:buChar char="•"/>
            </a:pPr>
            <a:r>
              <a:rPr lang="en-US" sz="1600" dirty="0">
                <a:solidFill>
                  <a:schemeClr val="tx1">
                    <a:lumMod val="95000"/>
                    <a:lumOff val="5000"/>
                  </a:schemeClr>
                </a:solidFill>
              </a:rPr>
              <a:t>The </a:t>
            </a:r>
            <a:r>
              <a:rPr lang="en-US" sz="1600" u="sng" dirty="0">
                <a:solidFill>
                  <a:schemeClr val="tx1">
                    <a:lumMod val="95000"/>
                    <a:lumOff val="5000"/>
                  </a:schemeClr>
                </a:solidFill>
              </a:rPr>
              <a:t>UAE attempts to negotiate the most tax relief</a:t>
            </a:r>
            <a:r>
              <a:rPr lang="en-US" sz="1600" dirty="0">
                <a:solidFill>
                  <a:schemeClr val="tx1">
                    <a:lumMod val="95000"/>
                    <a:lumOff val="5000"/>
                  </a:schemeClr>
                </a:solidFill>
              </a:rPr>
              <a:t> for public and private UAE investors and businesses.</a:t>
            </a:r>
          </a:p>
          <a:p>
            <a:pPr lvl="1">
              <a:lnSpc>
                <a:spcPct val="80000"/>
              </a:lnSpc>
            </a:pPr>
            <a:endParaRPr lang="en-US" sz="2000" b="1" dirty="0" smtClean="0"/>
          </a:p>
          <a:p>
            <a:pPr>
              <a:lnSpc>
                <a:spcPct val="80000"/>
              </a:lnSpc>
              <a:buFontTx/>
              <a:buNone/>
            </a:pPr>
            <a:endParaRPr lang="en-US" sz="2000" b="1" dirty="0" smtClean="0"/>
          </a:p>
          <a:p>
            <a:pPr>
              <a:lnSpc>
                <a:spcPct val="80000"/>
              </a:lnSpc>
              <a:buFontTx/>
              <a:buNone/>
            </a:pPr>
            <a:r>
              <a:rPr lang="en-US" sz="1600" b="1" dirty="0" smtClean="0"/>
              <a:t>	</a:t>
            </a:r>
            <a:endParaRPr lang="en-US" sz="1600" b="1" dirty="0"/>
          </a:p>
        </p:txBody>
      </p:sp>
      <p:grpSp>
        <p:nvGrpSpPr>
          <p:cNvPr id="8" name="Group 7"/>
          <p:cNvGrpSpPr/>
          <p:nvPr/>
        </p:nvGrpSpPr>
        <p:grpSpPr>
          <a:xfrm>
            <a:off x="381000" y="831905"/>
            <a:ext cx="8454432" cy="432048"/>
            <a:chOff x="559216" y="882408"/>
            <a:chExt cx="8454432" cy="432048"/>
          </a:xfrm>
        </p:grpSpPr>
        <p:sp>
          <p:nvSpPr>
            <p:cNvPr id="9" name="Rectangle 8"/>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10" name="Straight Connector 9"/>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39FCBF9F-3DA5-45FB-A781-0CDF78E0457E}" type="slidenum">
              <a:rPr lang="en-US" smtClean="0"/>
              <a:pPr/>
              <a:t>14</a:t>
            </a:fld>
            <a:endParaRPr lang="en-US" dirty="0"/>
          </a:p>
        </p:txBody>
      </p:sp>
    </p:spTree>
    <p:extLst>
      <p:ext uri="{BB962C8B-B14F-4D97-AF65-F5344CB8AC3E}">
        <p14:creationId xmlns:p14="http://schemas.microsoft.com/office/powerpoint/2010/main" val="1093558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2828" y="1696001"/>
            <a:ext cx="7774632" cy="4584233"/>
          </a:xfrm>
        </p:spPr>
        <p:txBody>
          <a:bodyPr>
            <a:normAutofit/>
          </a:bodyPr>
          <a:lstStyle/>
          <a:p>
            <a:r>
              <a:rPr lang="en-US" sz="2400" dirty="0"/>
              <a:t>The UAE follows the OECD model with major changes in the </a:t>
            </a:r>
            <a:r>
              <a:rPr lang="en-US" sz="2400" dirty="0" smtClean="0"/>
              <a:t>following areas:</a:t>
            </a:r>
          </a:p>
          <a:p>
            <a:r>
              <a:rPr lang="en-US" sz="2400" dirty="0" smtClean="0"/>
              <a:t>Residence;</a:t>
            </a:r>
          </a:p>
          <a:p>
            <a:r>
              <a:rPr lang="en-US" sz="2400" dirty="0" smtClean="0"/>
              <a:t>Carving out natural resources from the scope of the Agreement;</a:t>
            </a:r>
          </a:p>
          <a:p>
            <a:r>
              <a:rPr lang="en-US" sz="2400" dirty="0" smtClean="0"/>
              <a:t>To immune SWF from tax.</a:t>
            </a:r>
          </a:p>
          <a:p>
            <a:r>
              <a:rPr lang="en-US" sz="2400" dirty="0" smtClean="0"/>
              <a:t>Supplying assistance in the collection of tax on behalf of other jurisdictions</a:t>
            </a:r>
            <a:r>
              <a:rPr lang="en-US" sz="1600" dirty="0" smtClean="0"/>
              <a:t>.</a:t>
            </a:r>
          </a:p>
          <a:p>
            <a:endParaRPr lang="en-US" dirty="0"/>
          </a:p>
        </p:txBody>
      </p:sp>
      <p:grpSp>
        <p:nvGrpSpPr>
          <p:cNvPr id="5" name="Group 4"/>
          <p:cNvGrpSpPr/>
          <p:nvPr/>
        </p:nvGrpSpPr>
        <p:grpSpPr>
          <a:xfrm>
            <a:off x="381000" y="831905"/>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4267200" y="1981200"/>
            <a:ext cx="184731" cy="369332"/>
          </a:xfrm>
          <a:prstGeom prst="rect">
            <a:avLst/>
          </a:prstGeom>
          <a:noFill/>
        </p:spPr>
        <p:txBody>
          <a:bodyPr wrap="none" rtlCol="0">
            <a:spAutoFit/>
          </a:bodyPr>
          <a:lstStyle/>
          <a:p>
            <a:endParaRPr lang="en-US" dirty="0"/>
          </a:p>
        </p:txBody>
      </p:sp>
      <p:sp>
        <p:nvSpPr>
          <p:cNvPr id="4" name="Slide Number Placeholder 3"/>
          <p:cNvSpPr>
            <a:spLocks noGrp="1"/>
          </p:cNvSpPr>
          <p:nvPr>
            <p:ph type="sldNum" sz="quarter" idx="12"/>
          </p:nvPr>
        </p:nvSpPr>
        <p:spPr/>
        <p:txBody>
          <a:bodyPr/>
          <a:lstStyle/>
          <a:p>
            <a:fld id="{39FCBF9F-3DA5-45FB-A781-0CDF78E0457E}" type="slidenum">
              <a:rPr lang="en-US" smtClean="0"/>
              <a:pPr/>
              <a:t>15</a:t>
            </a:fld>
            <a:endParaRPr lang="en-US" dirty="0"/>
          </a:p>
        </p:txBody>
      </p:sp>
    </p:spTree>
    <p:extLst>
      <p:ext uri="{BB962C8B-B14F-4D97-AF65-F5344CB8AC3E}">
        <p14:creationId xmlns:p14="http://schemas.microsoft.com/office/powerpoint/2010/main" val="4134288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txBox="1">
            <a:spLocks/>
          </p:cNvSpPr>
          <p:nvPr/>
        </p:nvSpPr>
        <p:spPr>
          <a:xfrm>
            <a:off x="6553200" y="6245225"/>
            <a:ext cx="2133600" cy="476250"/>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a:p>
        </p:txBody>
      </p:sp>
      <p:sp>
        <p:nvSpPr>
          <p:cNvPr id="6" name="Rectangle 2"/>
          <p:cNvSpPr>
            <a:spLocks noGrp="1" noChangeArrowheads="1"/>
          </p:cNvSpPr>
          <p:nvPr>
            <p:ph type="title"/>
          </p:nvPr>
        </p:nvSpPr>
        <p:spPr>
          <a:xfrm>
            <a:off x="381000" y="1661024"/>
            <a:ext cx="8229600" cy="1143000"/>
          </a:xfrm>
        </p:spPr>
        <p:txBody>
          <a:bodyPr>
            <a:normAutofit fontScale="90000"/>
          </a:bodyPr>
          <a:lstStyle/>
          <a:p>
            <a:r>
              <a:rPr lang="en-US" sz="4000" b="1" dirty="0">
                <a:solidFill>
                  <a:srgbClr val="B68A35"/>
                </a:solidFill>
              </a:rPr>
              <a:t>Why do Countries Have Double Taxation Treaties?</a:t>
            </a:r>
          </a:p>
        </p:txBody>
      </p:sp>
      <p:sp>
        <p:nvSpPr>
          <p:cNvPr id="7" name="Rectangle 3"/>
          <p:cNvSpPr txBox="1">
            <a:spLocks noChangeArrowheads="1"/>
          </p:cNvSpPr>
          <p:nvPr/>
        </p:nvSpPr>
        <p:spPr bwMode="auto">
          <a:xfrm>
            <a:off x="413388" y="2840810"/>
            <a:ext cx="8458200" cy="5801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60000"/>
              <a:buFont typeface="Wingdings" pitchFamily="2" charset="2"/>
              <a:buChar char="£"/>
              <a:defRPr sz="24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2"/>
                </a:solidFill>
                <a:latin typeface="+mn-lt"/>
              </a:defRPr>
            </a:lvl2pPr>
            <a:lvl3pPr marL="1143000" indent="-228600" algn="l" rtl="0" eaLnBrk="0" fontAlgn="base" hangingPunct="0">
              <a:spcBef>
                <a:spcPct val="20000"/>
              </a:spcBef>
              <a:spcAft>
                <a:spcPct val="0"/>
              </a:spcAft>
              <a:buChar char="•"/>
              <a:defRPr sz="2400">
                <a:solidFill>
                  <a:schemeClr val="tx2"/>
                </a:solidFill>
                <a:latin typeface="+mn-lt"/>
              </a:defRPr>
            </a:lvl3pPr>
            <a:lvl4pPr marL="1600200" indent="-228600" algn="l" rtl="0" eaLnBrk="0" fontAlgn="base" hangingPunct="0">
              <a:spcBef>
                <a:spcPct val="20000"/>
              </a:spcBef>
              <a:spcAft>
                <a:spcPct val="0"/>
              </a:spcAft>
              <a:buChar char="–"/>
              <a:defRPr sz="2400">
                <a:solidFill>
                  <a:schemeClr val="tx2"/>
                </a:solidFill>
                <a:latin typeface="+mn-lt"/>
              </a:defRPr>
            </a:lvl4pPr>
            <a:lvl5pPr marL="2057400" indent="-228600" algn="l" rtl="0" eaLnBrk="0" fontAlgn="base" hangingPunct="0">
              <a:spcBef>
                <a:spcPct val="20000"/>
              </a:spcBef>
              <a:spcAft>
                <a:spcPct val="0"/>
              </a:spcAft>
              <a:buChar char="»"/>
              <a:defRPr sz="2400">
                <a:solidFill>
                  <a:schemeClr val="tx2"/>
                </a:solidFill>
                <a:latin typeface="+mn-lt"/>
              </a:defRPr>
            </a:lvl5pPr>
            <a:lvl6pPr marL="2514600" indent="-228600" algn="l" rtl="0" eaLnBrk="0" fontAlgn="base" hangingPunct="0">
              <a:spcBef>
                <a:spcPct val="20000"/>
              </a:spcBef>
              <a:spcAft>
                <a:spcPct val="0"/>
              </a:spcAft>
              <a:buChar char="»"/>
              <a:defRPr sz="2400">
                <a:solidFill>
                  <a:schemeClr val="tx2"/>
                </a:solidFill>
                <a:latin typeface="+mn-lt"/>
              </a:defRPr>
            </a:lvl6pPr>
            <a:lvl7pPr marL="2971800" indent="-228600" algn="l" rtl="0" eaLnBrk="0" fontAlgn="base" hangingPunct="0">
              <a:spcBef>
                <a:spcPct val="20000"/>
              </a:spcBef>
              <a:spcAft>
                <a:spcPct val="0"/>
              </a:spcAft>
              <a:buChar char="»"/>
              <a:defRPr sz="2400">
                <a:solidFill>
                  <a:schemeClr val="tx2"/>
                </a:solidFill>
                <a:latin typeface="+mn-lt"/>
              </a:defRPr>
            </a:lvl7pPr>
            <a:lvl8pPr marL="3429000" indent="-228600" algn="l" rtl="0" eaLnBrk="0" fontAlgn="base" hangingPunct="0">
              <a:spcBef>
                <a:spcPct val="20000"/>
              </a:spcBef>
              <a:spcAft>
                <a:spcPct val="0"/>
              </a:spcAft>
              <a:buChar char="»"/>
              <a:defRPr sz="2400">
                <a:solidFill>
                  <a:schemeClr val="tx2"/>
                </a:solidFill>
                <a:latin typeface="+mn-lt"/>
              </a:defRPr>
            </a:lvl8pPr>
            <a:lvl9pPr marL="3886200" indent="-228600" algn="l" rtl="0" eaLnBrk="0" fontAlgn="base" hangingPunct="0">
              <a:spcBef>
                <a:spcPct val="20000"/>
              </a:spcBef>
              <a:spcAft>
                <a:spcPct val="0"/>
              </a:spcAft>
              <a:buChar char="»"/>
              <a:defRPr sz="2400">
                <a:solidFill>
                  <a:schemeClr val="tx2"/>
                </a:solidFill>
                <a:latin typeface="+mn-lt"/>
              </a:defRPr>
            </a:lvl9pPr>
          </a:lstStyle>
          <a:p>
            <a:pPr>
              <a:lnSpc>
                <a:spcPct val="90000"/>
              </a:lnSpc>
              <a:buSzPct val="130000"/>
              <a:buFont typeface="Arial" panose="020B0604020202020204" pitchFamily="34" charset="0"/>
              <a:buChar char="•"/>
            </a:pPr>
            <a:r>
              <a:rPr lang="en-US" u="sng" dirty="0" smtClean="0">
                <a:solidFill>
                  <a:schemeClr val="tx1">
                    <a:lumMod val="95000"/>
                    <a:lumOff val="5000"/>
                  </a:schemeClr>
                </a:solidFill>
              </a:rPr>
              <a:t>To protect</a:t>
            </a:r>
            <a:r>
              <a:rPr lang="en-US" dirty="0" smtClean="0">
                <a:solidFill>
                  <a:schemeClr val="tx1">
                    <a:lumMod val="95000"/>
                    <a:lumOff val="5000"/>
                  </a:schemeClr>
                </a:solidFill>
              </a:rPr>
              <a:t> persons and companies working, investing or doing business abroad </a:t>
            </a:r>
            <a:r>
              <a:rPr lang="en-US" u="sng" dirty="0" smtClean="0">
                <a:solidFill>
                  <a:schemeClr val="tx1">
                    <a:lumMod val="95000"/>
                    <a:lumOff val="5000"/>
                  </a:schemeClr>
                </a:solidFill>
              </a:rPr>
              <a:t>from double taxation </a:t>
            </a:r>
            <a:r>
              <a:rPr lang="en-US" dirty="0" smtClean="0">
                <a:solidFill>
                  <a:schemeClr val="tx1">
                    <a:lumMod val="95000"/>
                    <a:lumOff val="5000"/>
                  </a:schemeClr>
                </a:solidFill>
              </a:rPr>
              <a:t>(being taxed on the same income in both jurisdictions).</a:t>
            </a:r>
          </a:p>
          <a:p>
            <a:pPr lvl="1">
              <a:lnSpc>
                <a:spcPct val="90000"/>
              </a:lnSpc>
              <a:buSzPct val="130000"/>
              <a:buFont typeface="Arial" panose="020B0604020202020204" pitchFamily="34" charset="0"/>
              <a:buChar char="•"/>
            </a:pPr>
            <a:endParaRPr lang="en-US" dirty="0" smtClean="0">
              <a:solidFill>
                <a:schemeClr val="tx1">
                  <a:lumMod val="95000"/>
                  <a:lumOff val="5000"/>
                </a:schemeClr>
              </a:solidFill>
            </a:endParaRPr>
          </a:p>
          <a:p>
            <a:pPr>
              <a:lnSpc>
                <a:spcPct val="90000"/>
              </a:lnSpc>
              <a:buSzPct val="130000"/>
              <a:buFont typeface="Arial" panose="020B0604020202020204" pitchFamily="34" charset="0"/>
              <a:buChar char="•"/>
            </a:pPr>
            <a:r>
              <a:rPr lang="en-US" dirty="0" smtClean="0">
                <a:solidFill>
                  <a:schemeClr val="tx1">
                    <a:lumMod val="95000"/>
                    <a:lumOff val="5000"/>
                  </a:schemeClr>
                </a:solidFill>
              </a:rPr>
              <a:t>To </a:t>
            </a:r>
            <a:r>
              <a:rPr lang="en-US" u="sng" dirty="0" smtClean="0">
                <a:solidFill>
                  <a:schemeClr val="tx1">
                    <a:lumMod val="95000"/>
                    <a:lumOff val="5000"/>
                  </a:schemeClr>
                </a:solidFill>
              </a:rPr>
              <a:t>get the best possible tax rates</a:t>
            </a:r>
            <a:r>
              <a:rPr lang="en-US" dirty="0" smtClean="0">
                <a:solidFill>
                  <a:schemeClr val="tx1">
                    <a:lumMod val="95000"/>
                    <a:lumOff val="5000"/>
                  </a:schemeClr>
                </a:solidFill>
              </a:rPr>
              <a:t> for their investors and businesses investing or  operating in foreign jurisdictions.  </a:t>
            </a:r>
          </a:p>
          <a:p>
            <a:pPr lvl="1">
              <a:lnSpc>
                <a:spcPct val="90000"/>
              </a:lnSpc>
              <a:buSzPct val="130000"/>
              <a:buFont typeface="Arial" panose="020B0604020202020204" pitchFamily="34" charset="0"/>
              <a:buChar char="•"/>
            </a:pPr>
            <a:endParaRPr lang="en-US" dirty="0" smtClean="0">
              <a:solidFill>
                <a:schemeClr val="tx1">
                  <a:lumMod val="95000"/>
                  <a:lumOff val="5000"/>
                </a:schemeClr>
              </a:solidFill>
            </a:endParaRPr>
          </a:p>
          <a:p>
            <a:pPr>
              <a:lnSpc>
                <a:spcPct val="90000"/>
              </a:lnSpc>
              <a:buSzPct val="130000"/>
              <a:buFont typeface="Arial" panose="020B0604020202020204" pitchFamily="34" charset="0"/>
              <a:buChar char="•"/>
            </a:pPr>
            <a:r>
              <a:rPr lang="en-US" dirty="0" smtClean="0">
                <a:solidFill>
                  <a:schemeClr val="tx1">
                    <a:lumMod val="95000"/>
                    <a:lumOff val="5000"/>
                  </a:schemeClr>
                </a:solidFill>
              </a:rPr>
              <a:t>To </a:t>
            </a:r>
            <a:r>
              <a:rPr lang="en-US" u="sng" dirty="0" smtClean="0">
                <a:solidFill>
                  <a:schemeClr val="tx1">
                    <a:lumMod val="95000"/>
                    <a:lumOff val="5000"/>
                  </a:schemeClr>
                </a:solidFill>
              </a:rPr>
              <a:t>encourage inbound foreign investment.</a:t>
            </a:r>
            <a:endParaRPr lang="en-US" u="sng" dirty="0">
              <a:solidFill>
                <a:schemeClr val="tx1">
                  <a:lumMod val="95000"/>
                  <a:lumOff val="5000"/>
                </a:schemeClr>
              </a:solidFill>
            </a:endParaRPr>
          </a:p>
        </p:txBody>
      </p:sp>
      <p:grpSp>
        <p:nvGrpSpPr>
          <p:cNvPr id="8" name="Group 7"/>
          <p:cNvGrpSpPr/>
          <p:nvPr/>
        </p:nvGrpSpPr>
        <p:grpSpPr>
          <a:xfrm>
            <a:off x="381000" y="831905"/>
            <a:ext cx="8454432" cy="432048"/>
            <a:chOff x="559216" y="882408"/>
            <a:chExt cx="8454432" cy="432048"/>
          </a:xfrm>
        </p:grpSpPr>
        <p:sp>
          <p:nvSpPr>
            <p:cNvPr id="9" name="Rectangle 8"/>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10" name="Straight Connector 9"/>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39FCBF9F-3DA5-45FB-A781-0CDF78E0457E}" type="slidenum">
              <a:rPr lang="en-US" smtClean="0"/>
              <a:pPr/>
              <a:t>16</a:t>
            </a:fld>
            <a:endParaRPr lang="en-US" dirty="0"/>
          </a:p>
        </p:txBody>
      </p:sp>
    </p:spTree>
    <p:extLst>
      <p:ext uri="{BB962C8B-B14F-4D97-AF65-F5344CB8AC3E}">
        <p14:creationId xmlns:p14="http://schemas.microsoft.com/office/powerpoint/2010/main" val="2439166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txBox="1">
            <a:spLocks/>
          </p:cNvSpPr>
          <p:nvPr/>
        </p:nvSpPr>
        <p:spPr>
          <a:xfrm>
            <a:off x="6553200" y="6245225"/>
            <a:ext cx="2133600" cy="476250"/>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D7EB28C3-A251-4B6C-A131-6577B2C541D2}" type="slidenum">
              <a:rPr lang="ar-SA" smtClean="0"/>
              <a:pPr/>
              <a:t>17</a:t>
            </a:fld>
            <a:endParaRPr lang="en-US" dirty="0"/>
          </a:p>
        </p:txBody>
      </p:sp>
      <p:sp>
        <p:nvSpPr>
          <p:cNvPr id="6" name="Rectangle 2"/>
          <p:cNvSpPr>
            <a:spLocks noGrp="1" noChangeArrowheads="1"/>
          </p:cNvSpPr>
          <p:nvPr>
            <p:ph type="title"/>
          </p:nvPr>
        </p:nvSpPr>
        <p:spPr>
          <a:xfrm>
            <a:off x="457200" y="1263953"/>
            <a:ext cx="8229600" cy="1143000"/>
          </a:xfrm>
        </p:spPr>
        <p:txBody>
          <a:bodyPr/>
          <a:lstStyle/>
          <a:p>
            <a:r>
              <a:rPr lang="en-US" sz="2800" b="1" dirty="0">
                <a:solidFill>
                  <a:srgbClr val="B68A35"/>
                </a:solidFill>
              </a:rPr>
              <a:t>If the UAE Does Not Enforce Taxes, Why do Other Countries Enter Treaties with the UAE?</a:t>
            </a:r>
            <a:r>
              <a:rPr lang="en-US" sz="2000" dirty="0">
                <a:solidFill>
                  <a:schemeClr val="tx1"/>
                </a:solidFill>
              </a:rPr>
              <a:t>	</a:t>
            </a:r>
          </a:p>
        </p:txBody>
      </p:sp>
      <p:sp>
        <p:nvSpPr>
          <p:cNvPr id="7" name="Rectangle 3"/>
          <p:cNvSpPr txBox="1">
            <a:spLocks noChangeArrowheads="1"/>
          </p:cNvSpPr>
          <p:nvPr/>
        </p:nvSpPr>
        <p:spPr bwMode="auto">
          <a:xfrm>
            <a:off x="457200" y="209993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60000"/>
              <a:buFont typeface="Wingdings" pitchFamily="2" charset="2"/>
              <a:buChar char="£"/>
              <a:defRPr sz="24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2"/>
                </a:solidFill>
                <a:latin typeface="+mn-lt"/>
              </a:defRPr>
            </a:lvl2pPr>
            <a:lvl3pPr marL="1143000" indent="-228600" algn="l" rtl="0" eaLnBrk="0" fontAlgn="base" hangingPunct="0">
              <a:spcBef>
                <a:spcPct val="20000"/>
              </a:spcBef>
              <a:spcAft>
                <a:spcPct val="0"/>
              </a:spcAft>
              <a:buChar char="•"/>
              <a:defRPr sz="2400">
                <a:solidFill>
                  <a:schemeClr val="tx2"/>
                </a:solidFill>
                <a:latin typeface="+mn-lt"/>
              </a:defRPr>
            </a:lvl3pPr>
            <a:lvl4pPr marL="1600200" indent="-228600" algn="l" rtl="0" eaLnBrk="0" fontAlgn="base" hangingPunct="0">
              <a:spcBef>
                <a:spcPct val="20000"/>
              </a:spcBef>
              <a:spcAft>
                <a:spcPct val="0"/>
              </a:spcAft>
              <a:buChar char="–"/>
              <a:defRPr sz="2400">
                <a:solidFill>
                  <a:schemeClr val="tx2"/>
                </a:solidFill>
                <a:latin typeface="+mn-lt"/>
              </a:defRPr>
            </a:lvl4pPr>
            <a:lvl5pPr marL="2057400" indent="-228600" algn="l" rtl="0" eaLnBrk="0" fontAlgn="base" hangingPunct="0">
              <a:spcBef>
                <a:spcPct val="20000"/>
              </a:spcBef>
              <a:spcAft>
                <a:spcPct val="0"/>
              </a:spcAft>
              <a:buChar char="»"/>
              <a:defRPr sz="2400">
                <a:solidFill>
                  <a:schemeClr val="tx2"/>
                </a:solidFill>
                <a:latin typeface="+mn-lt"/>
              </a:defRPr>
            </a:lvl5pPr>
            <a:lvl6pPr marL="2514600" indent="-228600" algn="l" rtl="0" eaLnBrk="0" fontAlgn="base" hangingPunct="0">
              <a:spcBef>
                <a:spcPct val="20000"/>
              </a:spcBef>
              <a:spcAft>
                <a:spcPct val="0"/>
              </a:spcAft>
              <a:buChar char="»"/>
              <a:defRPr sz="2400">
                <a:solidFill>
                  <a:schemeClr val="tx2"/>
                </a:solidFill>
                <a:latin typeface="+mn-lt"/>
              </a:defRPr>
            </a:lvl6pPr>
            <a:lvl7pPr marL="2971800" indent="-228600" algn="l" rtl="0" eaLnBrk="0" fontAlgn="base" hangingPunct="0">
              <a:spcBef>
                <a:spcPct val="20000"/>
              </a:spcBef>
              <a:spcAft>
                <a:spcPct val="0"/>
              </a:spcAft>
              <a:buChar char="»"/>
              <a:defRPr sz="2400">
                <a:solidFill>
                  <a:schemeClr val="tx2"/>
                </a:solidFill>
                <a:latin typeface="+mn-lt"/>
              </a:defRPr>
            </a:lvl7pPr>
            <a:lvl8pPr marL="3429000" indent="-228600" algn="l" rtl="0" eaLnBrk="0" fontAlgn="base" hangingPunct="0">
              <a:spcBef>
                <a:spcPct val="20000"/>
              </a:spcBef>
              <a:spcAft>
                <a:spcPct val="0"/>
              </a:spcAft>
              <a:buChar char="»"/>
              <a:defRPr sz="2400">
                <a:solidFill>
                  <a:schemeClr val="tx2"/>
                </a:solidFill>
                <a:latin typeface="+mn-lt"/>
              </a:defRPr>
            </a:lvl8pPr>
            <a:lvl9pPr marL="3886200" indent="-228600" algn="l" rtl="0" eaLnBrk="0" fontAlgn="base" hangingPunct="0">
              <a:spcBef>
                <a:spcPct val="20000"/>
              </a:spcBef>
              <a:spcAft>
                <a:spcPct val="0"/>
              </a:spcAft>
              <a:buChar char="»"/>
              <a:defRPr sz="2400">
                <a:solidFill>
                  <a:schemeClr val="tx2"/>
                </a:solidFill>
                <a:latin typeface="+mn-lt"/>
              </a:defRPr>
            </a:lvl9pPr>
          </a:lstStyle>
          <a:p>
            <a:pPr algn="ctr">
              <a:lnSpc>
                <a:spcPct val="80000"/>
              </a:lnSpc>
              <a:buFontTx/>
              <a:buNone/>
            </a:pPr>
            <a:r>
              <a:rPr lang="en-US" dirty="0" smtClean="0">
                <a:solidFill>
                  <a:schemeClr val="tx1">
                    <a:lumMod val="95000"/>
                    <a:lumOff val="5000"/>
                  </a:schemeClr>
                </a:solidFill>
              </a:rPr>
              <a:t>	</a:t>
            </a:r>
            <a:endParaRPr lang="en-US" sz="100" i="1" u="sng" dirty="0" smtClean="0">
              <a:solidFill>
                <a:schemeClr val="tx1">
                  <a:lumMod val="95000"/>
                  <a:lumOff val="5000"/>
                </a:schemeClr>
              </a:solidFill>
            </a:endParaRPr>
          </a:p>
          <a:p>
            <a:pPr>
              <a:lnSpc>
                <a:spcPct val="80000"/>
              </a:lnSpc>
              <a:buFontTx/>
              <a:buNone/>
            </a:pPr>
            <a:endParaRPr lang="en-US" sz="100" i="1" u="sng" dirty="0" smtClean="0">
              <a:solidFill>
                <a:schemeClr val="tx1">
                  <a:lumMod val="95000"/>
                  <a:lumOff val="5000"/>
                </a:schemeClr>
              </a:solidFill>
            </a:endParaRPr>
          </a:p>
          <a:p>
            <a:pPr>
              <a:lnSpc>
                <a:spcPct val="80000"/>
              </a:lnSpc>
              <a:buSzPct val="130000"/>
              <a:buFont typeface="Arial" panose="020B0604020202020204" pitchFamily="34" charset="0"/>
              <a:buChar char="•"/>
            </a:pPr>
            <a:r>
              <a:rPr lang="en-US" sz="1800" dirty="0" smtClean="0">
                <a:solidFill>
                  <a:schemeClr val="tx1">
                    <a:lumMod val="95000"/>
                    <a:lumOff val="5000"/>
                  </a:schemeClr>
                </a:solidFill>
              </a:rPr>
              <a:t>When countries request the UAE to enter into a Bilateral Investment Treaty (“BIT”) to protect their investors’ investments in the UAE, the </a:t>
            </a:r>
            <a:r>
              <a:rPr lang="en-US" sz="1800" u="sng" dirty="0" smtClean="0">
                <a:solidFill>
                  <a:schemeClr val="tx1">
                    <a:lumMod val="95000"/>
                    <a:lumOff val="5000"/>
                  </a:schemeClr>
                </a:solidFill>
              </a:rPr>
              <a:t>UAE links the negotiation of a BIT</a:t>
            </a:r>
            <a:r>
              <a:rPr lang="en-US" sz="1800" dirty="0" smtClean="0">
                <a:solidFill>
                  <a:schemeClr val="tx1">
                    <a:lumMod val="95000"/>
                    <a:lumOff val="5000"/>
                  </a:schemeClr>
                </a:solidFill>
              </a:rPr>
              <a:t> with the negotiation of a tax treaty. </a:t>
            </a:r>
          </a:p>
          <a:p>
            <a:pPr>
              <a:lnSpc>
                <a:spcPct val="80000"/>
              </a:lnSpc>
            </a:pPr>
            <a:endParaRPr lang="en-US" sz="1800" dirty="0" smtClean="0">
              <a:solidFill>
                <a:schemeClr val="tx1">
                  <a:lumMod val="95000"/>
                  <a:lumOff val="5000"/>
                </a:schemeClr>
              </a:solidFill>
            </a:endParaRPr>
          </a:p>
          <a:p>
            <a:pPr lvl="1">
              <a:lnSpc>
                <a:spcPct val="80000"/>
              </a:lnSpc>
            </a:pPr>
            <a:r>
              <a:rPr lang="en-US" sz="1800" dirty="0" smtClean="0">
                <a:solidFill>
                  <a:schemeClr val="tx1">
                    <a:lumMod val="95000"/>
                    <a:lumOff val="5000"/>
                  </a:schemeClr>
                </a:solidFill>
              </a:rPr>
              <a:t>to protect their investors with a BIT.</a:t>
            </a:r>
          </a:p>
          <a:p>
            <a:pPr lvl="1">
              <a:lnSpc>
                <a:spcPct val="80000"/>
              </a:lnSpc>
            </a:pPr>
            <a:endParaRPr lang="en-US" sz="1800" dirty="0" smtClean="0">
              <a:solidFill>
                <a:schemeClr val="tx1">
                  <a:lumMod val="95000"/>
                  <a:lumOff val="5000"/>
                </a:schemeClr>
              </a:solidFill>
            </a:endParaRPr>
          </a:p>
          <a:p>
            <a:pPr lvl="1">
              <a:lnSpc>
                <a:spcPct val="80000"/>
              </a:lnSpc>
            </a:pPr>
            <a:r>
              <a:rPr lang="en-US" sz="1800" dirty="0" smtClean="0">
                <a:solidFill>
                  <a:schemeClr val="tx1">
                    <a:lumMod val="95000"/>
                    <a:lumOff val="5000"/>
                  </a:schemeClr>
                </a:solidFill>
              </a:rPr>
              <a:t>to protect their investors in case the UAE introduces and/or enforces a tax in the future.</a:t>
            </a:r>
          </a:p>
          <a:p>
            <a:pPr>
              <a:lnSpc>
                <a:spcPct val="80000"/>
              </a:lnSpc>
            </a:pPr>
            <a:endParaRPr lang="en-US" sz="1800" dirty="0" smtClean="0">
              <a:solidFill>
                <a:schemeClr val="tx1">
                  <a:lumMod val="95000"/>
                  <a:lumOff val="5000"/>
                </a:schemeClr>
              </a:solidFill>
            </a:endParaRPr>
          </a:p>
          <a:p>
            <a:pPr>
              <a:lnSpc>
                <a:spcPct val="80000"/>
              </a:lnSpc>
              <a:buSzPct val="130000"/>
              <a:buFont typeface="Arial" panose="020B0604020202020204" pitchFamily="34" charset="0"/>
              <a:buChar char="•"/>
            </a:pPr>
            <a:r>
              <a:rPr lang="en-US" sz="1800" dirty="0" smtClean="0">
                <a:solidFill>
                  <a:schemeClr val="tx1">
                    <a:lumMod val="95000"/>
                    <a:lumOff val="5000"/>
                  </a:schemeClr>
                </a:solidFill>
              </a:rPr>
              <a:t>The </a:t>
            </a:r>
            <a:r>
              <a:rPr lang="en-US" sz="1800" u="sng" dirty="0" smtClean="0">
                <a:solidFill>
                  <a:schemeClr val="tx1">
                    <a:lumMod val="95000"/>
                    <a:lumOff val="5000"/>
                  </a:schemeClr>
                </a:solidFill>
              </a:rPr>
              <a:t>UAE negotiates for the most tax relief</a:t>
            </a:r>
            <a:r>
              <a:rPr lang="en-US" sz="1800" dirty="0" smtClean="0">
                <a:solidFill>
                  <a:schemeClr val="tx1">
                    <a:lumMod val="95000"/>
                    <a:lumOff val="5000"/>
                  </a:schemeClr>
                </a:solidFill>
              </a:rPr>
              <a:t> for public and private UAE investors and businesses.</a:t>
            </a:r>
          </a:p>
          <a:p>
            <a:pPr>
              <a:lnSpc>
                <a:spcPct val="80000"/>
              </a:lnSpc>
              <a:buSzPct val="130000"/>
              <a:buFont typeface="Arial" panose="020B0604020202020204" pitchFamily="34" charset="0"/>
              <a:buChar char="•"/>
            </a:pPr>
            <a:endParaRPr lang="en-US" sz="1800" dirty="0" smtClean="0">
              <a:solidFill>
                <a:schemeClr val="tx1">
                  <a:lumMod val="95000"/>
                  <a:lumOff val="5000"/>
                </a:schemeClr>
              </a:solidFill>
            </a:endParaRPr>
          </a:p>
          <a:p>
            <a:pPr>
              <a:lnSpc>
                <a:spcPct val="80000"/>
              </a:lnSpc>
              <a:buSzPct val="130000"/>
              <a:buFont typeface="Arial" panose="020B0604020202020204" pitchFamily="34" charset="0"/>
              <a:buChar char="•"/>
            </a:pPr>
            <a:r>
              <a:rPr lang="en-US" sz="1800" dirty="0" smtClean="0">
                <a:solidFill>
                  <a:schemeClr val="tx1">
                    <a:lumMod val="95000"/>
                    <a:lumOff val="5000"/>
                  </a:schemeClr>
                </a:solidFill>
              </a:rPr>
              <a:t>A UAE tax treaty may also </a:t>
            </a:r>
            <a:r>
              <a:rPr lang="en-US" sz="1800" u="sng" dirty="0" smtClean="0">
                <a:solidFill>
                  <a:schemeClr val="tx1">
                    <a:lumMod val="95000"/>
                    <a:lumOff val="5000"/>
                  </a:schemeClr>
                </a:solidFill>
              </a:rPr>
              <a:t>attract UAE investors to the other country</a:t>
            </a:r>
            <a:r>
              <a:rPr lang="en-US" sz="1800" dirty="0" smtClean="0">
                <a:solidFill>
                  <a:schemeClr val="tx1">
                    <a:lumMod val="95000"/>
                    <a:lumOff val="5000"/>
                  </a:schemeClr>
                </a:solidFill>
              </a:rPr>
              <a:t> with lower tax rates on some types of activities.</a:t>
            </a:r>
          </a:p>
          <a:p>
            <a:pPr>
              <a:lnSpc>
                <a:spcPct val="80000"/>
              </a:lnSpc>
            </a:pPr>
            <a:endParaRPr lang="en-US" sz="1800" b="1" dirty="0" smtClean="0"/>
          </a:p>
          <a:p>
            <a:pPr>
              <a:lnSpc>
                <a:spcPct val="80000"/>
              </a:lnSpc>
              <a:buFontTx/>
              <a:buNone/>
            </a:pPr>
            <a:endParaRPr lang="en-US" sz="1800" b="1" dirty="0" smtClean="0"/>
          </a:p>
          <a:p>
            <a:pPr>
              <a:lnSpc>
                <a:spcPct val="80000"/>
              </a:lnSpc>
              <a:buFontTx/>
              <a:buNone/>
            </a:pPr>
            <a:r>
              <a:rPr lang="en-US" sz="1800" b="1" dirty="0" smtClean="0">
                <a:solidFill>
                  <a:srgbClr val="FF3300"/>
                </a:solidFill>
              </a:rPr>
              <a:t>	</a:t>
            </a:r>
          </a:p>
          <a:p>
            <a:pPr>
              <a:lnSpc>
                <a:spcPct val="80000"/>
              </a:lnSpc>
              <a:buFontTx/>
              <a:buNone/>
            </a:pPr>
            <a:endParaRPr lang="en-US" sz="1800" b="1" dirty="0" smtClean="0">
              <a:solidFill>
                <a:srgbClr val="FF3300"/>
              </a:solidFill>
            </a:endParaRPr>
          </a:p>
          <a:p>
            <a:pPr>
              <a:lnSpc>
                <a:spcPct val="80000"/>
              </a:lnSpc>
              <a:buFontTx/>
              <a:buNone/>
            </a:pPr>
            <a:endParaRPr lang="en-US" sz="1400" b="1" dirty="0" smtClean="0">
              <a:solidFill>
                <a:srgbClr val="FF3300"/>
              </a:solidFill>
            </a:endParaRPr>
          </a:p>
          <a:p>
            <a:pPr>
              <a:lnSpc>
                <a:spcPct val="80000"/>
              </a:lnSpc>
              <a:buFontTx/>
              <a:buNone/>
            </a:pPr>
            <a:r>
              <a:rPr lang="en-US" sz="1400" b="1" dirty="0" smtClean="0">
                <a:solidFill>
                  <a:srgbClr val="FF3300"/>
                </a:solidFill>
              </a:rPr>
              <a:t>	</a:t>
            </a:r>
            <a:endParaRPr lang="en-US" sz="1400" b="1" dirty="0">
              <a:solidFill>
                <a:srgbClr val="FF3300"/>
              </a:solidFill>
            </a:endParaRPr>
          </a:p>
        </p:txBody>
      </p:sp>
      <p:grpSp>
        <p:nvGrpSpPr>
          <p:cNvPr id="8" name="Group 7"/>
          <p:cNvGrpSpPr/>
          <p:nvPr/>
        </p:nvGrpSpPr>
        <p:grpSpPr>
          <a:xfrm>
            <a:off x="381000" y="831905"/>
            <a:ext cx="8454432" cy="432048"/>
            <a:chOff x="559216" y="882408"/>
            <a:chExt cx="8454432" cy="432048"/>
          </a:xfrm>
        </p:grpSpPr>
        <p:sp>
          <p:nvSpPr>
            <p:cNvPr id="9" name="Rectangle 8"/>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10" name="Straight Connector 9"/>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Rectangle 1"/>
          <p:cNvSpPr/>
          <p:nvPr/>
        </p:nvSpPr>
        <p:spPr>
          <a:xfrm>
            <a:off x="6553200" y="6245225"/>
            <a:ext cx="457200" cy="476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39FCBF9F-3DA5-45FB-A781-0CDF78E0457E}" type="slidenum">
              <a:rPr lang="en-US" smtClean="0"/>
              <a:pPr/>
              <a:t>17</a:t>
            </a:fld>
            <a:endParaRPr lang="en-US" dirty="0"/>
          </a:p>
        </p:txBody>
      </p:sp>
    </p:spTree>
    <p:extLst>
      <p:ext uri="{BB962C8B-B14F-4D97-AF65-F5344CB8AC3E}">
        <p14:creationId xmlns:p14="http://schemas.microsoft.com/office/powerpoint/2010/main" val="2421336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5056"/>
            <a:ext cx="8229600" cy="1143000"/>
          </a:xfrm>
        </p:spPr>
        <p:txBody>
          <a:bodyPr/>
          <a:lstStyle/>
          <a:p>
            <a:pPr>
              <a:buSzPct val="60000"/>
            </a:pPr>
            <a:r>
              <a:rPr lang="en-US" b="1" dirty="0">
                <a:solidFill>
                  <a:srgbClr val="B68A35"/>
                </a:solidFill>
              </a:rPr>
              <a:t>UAE </a:t>
            </a:r>
            <a:r>
              <a:rPr lang="en-US" b="1" dirty="0" smtClean="0">
                <a:solidFill>
                  <a:srgbClr val="B68A35"/>
                </a:solidFill>
              </a:rPr>
              <a:t>Tax </a:t>
            </a:r>
            <a:r>
              <a:rPr lang="en-US" b="1" dirty="0">
                <a:solidFill>
                  <a:srgbClr val="B68A35"/>
                </a:solidFill>
              </a:rPr>
              <a:t>T</a:t>
            </a:r>
            <a:r>
              <a:rPr lang="en-US" b="1" dirty="0" smtClean="0">
                <a:solidFill>
                  <a:srgbClr val="B68A35"/>
                </a:solidFill>
              </a:rPr>
              <a:t>reaties</a:t>
            </a:r>
            <a:endParaRPr lang="en-US" b="1" dirty="0">
              <a:solidFill>
                <a:srgbClr val="B68A35"/>
              </a:solidFill>
            </a:endParaRPr>
          </a:p>
        </p:txBody>
      </p:sp>
      <p:sp>
        <p:nvSpPr>
          <p:cNvPr id="3" name="Content Placeholder 2"/>
          <p:cNvSpPr>
            <a:spLocks noGrp="1"/>
          </p:cNvSpPr>
          <p:nvPr>
            <p:ph idx="1"/>
          </p:nvPr>
        </p:nvSpPr>
        <p:spPr>
          <a:xfrm>
            <a:off x="457200" y="2667000"/>
            <a:ext cx="8229600" cy="3459164"/>
          </a:xfrm>
        </p:spPr>
        <p:txBody>
          <a:bodyPr>
            <a:normAutofit fontScale="92500" lnSpcReduction="10000"/>
          </a:bodyPr>
          <a:lstStyle/>
          <a:p>
            <a:pPr algn="just"/>
            <a:r>
              <a:rPr lang="en-US" sz="3000" dirty="0"/>
              <a:t>The UAE has entered into over </a:t>
            </a:r>
            <a:r>
              <a:rPr lang="en-US" sz="3000" dirty="0" smtClean="0"/>
              <a:t>135 </a:t>
            </a:r>
            <a:r>
              <a:rPr lang="en-US" sz="3000" dirty="0"/>
              <a:t>Double Taxation Treaties, more than any other country in the </a:t>
            </a:r>
            <a:r>
              <a:rPr lang="en-US" sz="3000" dirty="0" smtClean="0"/>
              <a:t>GCC and it </a:t>
            </a:r>
            <a:r>
              <a:rPr lang="en-US" sz="3000" dirty="0" smtClean="0">
                <a:solidFill>
                  <a:srgbClr val="FF0000"/>
                </a:solidFill>
              </a:rPr>
              <a:t>ranks 2 </a:t>
            </a:r>
            <a:r>
              <a:rPr lang="en-US" sz="3000" dirty="0" smtClean="0"/>
              <a:t>world wide and </a:t>
            </a:r>
            <a:r>
              <a:rPr lang="en-US" sz="3000" dirty="0" smtClean="0"/>
              <a:t>recognized </a:t>
            </a:r>
            <a:r>
              <a:rPr lang="en-US" sz="3000" dirty="0" smtClean="0"/>
              <a:t>by the OECD as </a:t>
            </a:r>
            <a:r>
              <a:rPr lang="en-US" sz="3000" dirty="0"/>
              <a:t>a </a:t>
            </a:r>
            <a:r>
              <a:rPr lang="en-US" sz="3000" dirty="0" smtClean="0"/>
              <a:t>hub.</a:t>
            </a:r>
          </a:p>
          <a:p>
            <a:pPr algn="just"/>
            <a:r>
              <a:rPr lang="en-US" sz="3000" dirty="0" smtClean="0"/>
              <a:t> The </a:t>
            </a:r>
            <a:r>
              <a:rPr lang="en-US" sz="3000" dirty="0"/>
              <a:t>OECD </a:t>
            </a:r>
            <a:r>
              <a:rPr lang="en-US" sz="3000" dirty="0" smtClean="0"/>
              <a:t>recognizes </a:t>
            </a:r>
            <a:r>
              <a:rPr lang="en-US" sz="3000" dirty="0"/>
              <a:t>that the leadership the UAE is providing in the region is certainly a tangible contribution by the UAE towards the MENA and other countries investment </a:t>
            </a:r>
            <a:r>
              <a:rPr lang="en-US" sz="3000" dirty="0" smtClean="0"/>
              <a:t>initiative.</a:t>
            </a:r>
          </a:p>
          <a:p>
            <a:endParaRPr lang="en-US" dirty="0"/>
          </a:p>
        </p:txBody>
      </p:sp>
      <p:grpSp>
        <p:nvGrpSpPr>
          <p:cNvPr id="5" name="Group 4"/>
          <p:cNvGrpSpPr/>
          <p:nvPr/>
        </p:nvGrpSpPr>
        <p:grpSpPr>
          <a:xfrm>
            <a:off x="381000" y="831905"/>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39FCBF9F-3DA5-45FB-A781-0CDF78E0457E}" type="slidenum">
              <a:rPr lang="en-US" smtClean="0"/>
              <a:pPr/>
              <a:t>18</a:t>
            </a:fld>
            <a:endParaRPr lang="en-US" dirty="0"/>
          </a:p>
        </p:txBody>
      </p:sp>
    </p:spTree>
    <p:extLst>
      <p:ext uri="{BB962C8B-B14F-4D97-AF65-F5344CB8AC3E}">
        <p14:creationId xmlns:p14="http://schemas.microsoft.com/office/powerpoint/2010/main" val="2991281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185025" y="6596063"/>
            <a:ext cx="1958975" cy="261937"/>
          </a:xfrm>
          <a:prstGeom prst="rect">
            <a:avLst/>
          </a:prstGeom>
          <a:noFill/>
          <a:ln w="9525">
            <a:noFill/>
            <a:miter lim="800000"/>
            <a:headEnd/>
            <a:tailEnd/>
          </a:ln>
        </p:spPr>
        <p:txBody>
          <a:bodyPr wrap="none">
            <a:spAutoFit/>
          </a:bodyPr>
          <a:lstStyle/>
          <a:p>
            <a:r>
              <a:rPr lang="ar-AE" sz="1100" b="1" dirty="0">
                <a:solidFill>
                  <a:schemeClr val="bg1"/>
                </a:solidFill>
                <a:cs typeface="Simplified Arabic" pitchFamily="18" charset="-78"/>
              </a:rPr>
              <a:t>ادارة العلاقات المالية الاقليمية والدولية</a:t>
            </a:r>
            <a:endParaRPr lang="en-US" sz="1100" dirty="0"/>
          </a:p>
        </p:txBody>
      </p:sp>
      <p:graphicFrame>
        <p:nvGraphicFramePr>
          <p:cNvPr id="3" name="Table 2"/>
          <p:cNvGraphicFramePr>
            <a:graphicFrameLocks noGrp="1"/>
          </p:cNvGraphicFramePr>
          <p:nvPr>
            <p:extLst>
              <p:ext uri="{D42A27DB-BD31-4B8C-83A1-F6EECF244321}">
                <p14:modId xmlns:p14="http://schemas.microsoft.com/office/powerpoint/2010/main" val="2202445155"/>
              </p:ext>
            </p:extLst>
          </p:nvPr>
        </p:nvGraphicFramePr>
        <p:xfrm>
          <a:off x="152400" y="1676400"/>
          <a:ext cx="8839200" cy="3383208"/>
        </p:xfrm>
        <a:graphic>
          <a:graphicData uri="http://schemas.openxmlformats.org/drawingml/2006/table">
            <a:tbl>
              <a:tblPr firstRow="1" bandRow="1">
                <a:tableStyleId>{5C22544A-7EE6-4342-B048-85BDC9FD1C3A}</a:tableStyleId>
              </a:tblPr>
              <a:tblGrid>
                <a:gridCol w="8839200">
                  <a:extLst>
                    <a:ext uri="{9D8B030D-6E8A-4147-A177-3AD203B41FA5}">
                      <a16:colId xmlns:a16="http://schemas.microsoft.com/office/drawing/2014/main" val="20000"/>
                    </a:ext>
                  </a:extLst>
                </a:gridCol>
              </a:tblGrid>
              <a:tr h="381000">
                <a:tc>
                  <a:txBody>
                    <a:bodyPr/>
                    <a:lstStyle/>
                    <a:p>
                      <a:pPr marL="522287" marR="0" indent="0" algn="ctr" defTabSz="914400" rtl="0" eaLnBrk="1" fontAlgn="auto" latinLnBrk="0" hangingPunct="1">
                        <a:lnSpc>
                          <a:spcPct val="150000"/>
                        </a:lnSpc>
                        <a:spcBef>
                          <a:spcPts val="0"/>
                        </a:spcBef>
                        <a:spcAft>
                          <a:spcPts val="0"/>
                        </a:spcAft>
                        <a:buClrTx/>
                        <a:buSzTx/>
                        <a:buFont typeface="Arial" panose="020B0604020202020204" pitchFamily="34" charset="0"/>
                        <a:buNone/>
                        <a:tabLst>
                          <a:tab pos="1033463" algn="l"/>
                          <a:tab pos="1317625" algn="l"/>
                        </a:tabLst>
                        <a:defRPr/>
                      </a:pPr>
                      <a:r>
                        <a:rPr lang="en-US" sz="2800" b="1" kern="1200" baseline="0" dirty="0" smtClean="0">
                          <a:solidFill>
                            <a:srgbClr val="B68A35"/>
                          </a:solidFill>
                          <a:latin typeface="Calibri (headling)"/>
                          <a:ea typeface="+mn-ea"/>
                          <a:cs typeface="Arial" pitchFamily="34" charset="0"/>
                        </a:rPr>
                        <a:t>Bilateral Investments Treaty</a:t>
                      </a:r>
                    </a:p>
                  </a:txBody>
                  <a:tcPr marT="45702" marB="45702"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05628">
                <a:tc>
                  <a:txBody>
                    <a:bodyPr/>
                    <a:lstStyle/>
                    <a:p>
                      <a:pPr algn="r" eaLnBrk="1" hangingPunct="1">
                        <a:lnSpc>
                          <a:spcPct val="90000"/>
                        </a:lnSpc>
                      </a:pPr>
                      <a:endParaRPr lang="ar-AE" sz="2000" dirty="0" smtClean="0"/>
                    </a:p>
                    <a:p>
                      <a:pPr algn="just" rtl="0" eaLnBrk="1" hangingPunct="1">
                        <a:lnSpc>
                          <a:spcPct val="250000"/>
                        </a:lnSpc>
                      </a:pPr>
                      <a:r>
                        <a:rPr lang="en-US" sz="2000" b="0" dirty="0" smtClean="0">
                          <a:solidFill>
                            <a:schemeClr val="tx1"/>
                          </a:solidFill>
                          <a:latin typeface="Calibri" pitchFamily="34" charset="0"/>
                          <a:cs typeface="Arial" pitchFamily="34" charset="0"/>
                        </a:rPr>
                        <a:t>The Ministry of Finance concluded 101 BITs that</a:t>
                      </a:r>
                      <a:r>
                        <a:rPr lang="en-US" sz="2000" b="0" baseline="0" dirty="0" smtClean="0">
                          <a:solidFill>
                            <a:schemeClr val="tx1"/>
                          </a:solidFill>
                          <a:latin typeface="Calibri" pitchFamily="34" charset="0"/>
                          <a:cs typeface="Arial" pitchFamily="34" charset="0"/>
                        </a:rPr>
                        <a:t> includes most of the UAE trade partners, with the purpose of protection from all non commercial risks and profits transfer and revenues and dispute resolution.</a:t>
                      </a:r>
                      <a:endParaRPr lang="en-US" sz="2000" b="0" dirty="0" smtClean="0">
                        <a:solidFill>
                          <a:schemeClr val="tx1"/>
                        </a:solidFill>
                      </a:endParaRPr>
                    </a:p>
                  </a:txBody>
                  <a:tcPr marT="45702" marB="45702"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pSp>
        <p:nvGrpSpPr>
          <p:cNvPr id="4" name="Group 3"/>
          <p:cNvGrpSpPr/>
          <p:nvPr/>
        </p:nvGrpSpPr>
        <p:grpSpPr>
          <a:xfrm>
            <a:off x="381000" y="831905"/>
            <a:ext cx="8454432" cy="432048"/>
            <a:chOff x="559216" y="882408"/>
            <a:chExt cx="8454432" cy="432048"/>
          </a:xfrm>
        </p:grpSpPr>
        <p:sp>
          <p:nvSpPr>
            <p:cNvPr id="5" name="Rectangle 4"/>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6" name="Straight Connector 5"/>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spTree>
    <p:extLst>
      <p:ext uri="{BB962C8B-B14F-4D97-AF65-F5344CB8AC3E}">
        <p14:creationId xmlns:p14="http://schemas.microsoft.com/office/powerpoint/2010/main" val="455780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34469840"/>
              </p:ext>
            </p:extLst>
          </p:nvPr>
        </p:nvGraphicFramePr>
        <p:xfrm>
          <a:off x="311884" y="1263953"/>
          <a:ext cx="8542784" cy="4846248"/>
        </p:xfrm>
        <a:graphic>
          <a:graphicData uri="http://schemas.openxmlformats.org/drawingml/2006/table">
            <a:tbl>
              <a:tblPr firstRow="1" bandRow="1">
                <a:tableStyleId>{5C22544A-7EE6-4342-B048-85BDC9FD1C3A}</a:tableStyleId>
              </a:tblPr>
              <a:tblGrid>
                <a:gridCol w="8542784">
                  <a:extLst>
                    <a:ext uri="{9D8B030D-6E8A-4147-A177-3AD203B41FA5}">
                      <a16:colId xmlns:a16="http://schemas.microsoft.com/office/drawing/2014/main" val="20000"/>
                    </a:ext>
                  </a:extLst>
                </a:gridCol>
              </a:tblGrid>
              <a:tr h="381000">
                <a:tc>
                  <a:txBody>
                    <a:bodyPr/>
                    <a:lstStyle/>
                    <a:p>
                      <a:pPr algn="ctr" rtl="1">
                        <a:lnSpc>
                          <a:spcPct val="150000"/>
                        </a:lnSpc>
                        <a:defRPr/>
                      </a:pPr>
                      <a:r>
                        <a:rPr lang="en-US" sz="2400" b="1" kern="1200" baseline="0" dirty="0" smtClean="0">
                          <a:solidFill>
                            <a:srgbClr val="B68A35"/>
                          </a:solidFill>
                          <a:latin typeface="Calibri (headling)"/>
                          <a:ea typeface="+mn-ea"/>
                          <a:cs typeface="Arial" pitchFamily="34" charset="0"/>
                        </a:rPr>
                        <a:t>Introduction – UAE Economic Strategy for Growth </a:t>
                      </a:r>
                    </a:p>
                  </a:txBody>
                  <a:tcPr marT="45702" marB="45702"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05628">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endParaRPr lang="en-US" sz="2000" kern="1200" dirty="0" smtClean="0">
                        <a:solidFill>
                          <a:schemeClr val="dk1"/>
                        </a:solidFill>
                        <a:latin typeface="+mn-lt"/>
                        <a:ea typeface="+mn-ea"/>
                        <a:cs typeface="+mn-cs"/>
                      </a:endParaRPr>
                    </a:p>
                    <a:p>
                      <a:pPr marL="0" marR="0" lvl="0" indent="0" algn="l" defTabSz="914400" rtl="0" eaLnBrk="1" fontAlgn="auto" latinLnBrk="0" hangingPunct="1">
                        <a:lnSpc>
                          <a:spcPct val="90000"/>
                        </a:lnSpc>
                        <a:spcBef>
                          <a:spcPts val="0"/>
                        </a:spcBef>
                        <a:spcAft>
                          <a:spcPts val="0"/>
                        </a:spcAft>
                        <a:buClrTx/>
                        <a:buSzTx/>
                        <a:buFontTx/>
                        <a:buNone/>
                        <a:tabLst/>
                        <a:defRPr/>
                      </a:pPr>
                      <a:endParaRPr lang="ar-AE" sz="2000" kern="1200" dirty="0" smtClean="0">
                        <a:solidFill>
                          <a:schemeClr val="dk1"/>
                        </a:solidFill>
                        <a:latin typeface="+mn-lt"/>
                        <a:ea typeface="+mn-ea"/>
                        <a:cs typeface="+mn-cs"/>
                      </a:endParaRPr>
                    </a:p>
                    <a:p>
                      <a:pPr algn="l" eaLnBrk="1" hangingPunct="1">
                        <a:lnSpc>
                          <a:spcPct val="90000"/>
                        </a:lnSpc>
                      </a:pPr>
                      <a:r>
                        <a:rPr lang="en-US" sz="2000" dirty="0" smtClean="0"/>
                        <a:t>The UAE</a:t>
                      </a:r>
                      <a:r>
                        <a:rPr lang="en-US" sz="2000" baseline="0" dirty="0" smtClean="0"/>
                        <a:t> is a net exporter of </a:t>
                      </a:r>
                      <a:r>
                        <a:rPr lang="en-US" sz="2000" kern="1200" baseline="0" dirty="0" smtClean="0">
                          <a:solidFill>
                            <a:schemeClr val="dk1"/>
                          </a:solidFill>
                          <a:latin typeface="+mn-lt"/>
                          <a:ea typeface="+mn-ea"/>
                          <a:cs typeface="+mn-cs"/>
                        </a:rPr>
                        <a:t>capital and recipient of Capital </a:t>
                      </a:r>
                      <a:r>
                        <a:rPr lang="en-US" sz="2000" baseline="0" dirty="0" smtClean="0"/>
                        <a:t>intensive investment associated with high technology </a:t>
                      </a:r>
                    </a:p>
                    <a:p>
                      <a:pPr algn="l" eaLnBrk="1" hangingPunct="1">
                        <a:lnSpc>
                          <a:spcPct val="90000"/>
                        </a:lnSpc>
                      </a:pPr>
                      <a:endParaRPr lang="en-US" sz="2000" baseline="0" dirty="0" smtClean="0"/>
                    </a:p>
                    <a:p>
                      <a:pPr algn="just" eaLnBrk="1" hangingPunct="1">
                        <a:lnSpc>
                          <a:spcPct val="90000"/>
                        </a:lnSpc>
                      </a:pPr>
                      <a:r>
                        <a:rPr lang="en-US" sz="2000" baseline="0" dirty="0" smtClean="0"/>
                        <a:t>Following sustained afforce to support the diversification of the economy, the UAE is now not only a player on global oil market but also a regional logistic hub and major truism and real state destination </a:t>
                      </a:r>
                    </a:p>
                    <a:p>
                      <a:pPr algn="l" eaLnBrk="1" hangingPunct="1">
                        <a:lnSpc>
                          <a:spcPct val="90000"/>
                        </a:lnSpc>
                      </a:pPr>
                      <a:endParaRPr lang="en-US" sz="2000" baseline="0" dirty="0" smtClean="0"/>
                    </a:p>
                    <a:p>
                      <a:pPr algn="just" eaLnBrk="1" hangingPunct="1">
                        <a:lnSpc>
                          <a:spcPct val="90000"/>
                        </a:lnSpc>
                      </a:pPr>
                      <a:r>
                        <a:rPr lang="en-US" sz="2000" baseline="0" dirty="0" smtClean="0"/>
                        <a:t>The UAE long </a:t>
                      </a:r>
                      <a:r>
                        <a:rPr lang="en-US" sz="2000" baseline="0" dirty="0" smtClean="0"/>
                        <a:t>term </a:t>
                      </a:r>
                      <a:r>
                        <a:rPr lang="en-US" sz="2000" baseline="0" dirty="0" smtClean="0"/>
                        <a:t>economic development strategy is focused on accelerating development of new source of growth including the digital economy </a:t>
                      </a:r>
                      <a:r>
                        <a:rPr lang="en-US" sz="2000" baseline="0" dirty="0" smtClean="0"/>
                        <a:t>e-commerce </a:t>
                      </a:r>
                      <a:r>
                        <a:rPr lang="en-US" sz="2000" baseline="0" dirty="0" smtClean="0"/>
                        <a:t>, </a:t>
                      </a:r>
                      <a:r>
                        <a:rPr lang="en-US" sz="2000" baseline="0" dirty="0" smtClean="0"/>
                        <a:t>agri-tech </a:t>
                      </a:r>
                      <a:r>
                        <a:rPr lang="en-US" sz="2000" baseline="0" dirty="0" smtClean="0"/>
                        <a:t>and clean tech as well as </a:t>
                      </a:r>
                      <a:r>
                        <a:rPr lang="en-US" sz="2000" baseline="0" dirty="0" smtClean="0"/>
                        <a:t>further enabling </a:t>
                      </a:r>
                      <a:r>
                        <a:rPr lang="en-US" sz="2000" baseline="0" dirty="0" smtClean="0"/>
                        <a:t>development of </a:t>
                      </a:r>
                      <a:r>
                        <a:rPr lang="en-US" sz="2000" baseline="0" dirty="0" smtClean="0"/>
                        <a:t>private non-oil </a:t>
                      </a:r>
                      <a:r>
                        <a:rPr lang="en-US" sz="2000" baseline="0" dirty="0" smtClean="0"/>
                        <a:t>growth, SMEs and to attract </a:t>
                      </a:r>
                      <a:r>
                        <a:rPr lang="en-US" sz="2000" baseline="0" dirty="0" smtClean="0"/>
                        <a:t>foreign </a:t>
                      </a:r>
                      <a:r>
                        <a:rPr lang="en-US" sz="2000" baseline="0" dirty="0" smtClean="0"/>
                        <a:t>investment and highly skill </a:t>
                      </a:r>
                      <a:r>
                        <a:rPr lang="en-US" sz="2000" baseline="0" dirty="0" smtClean="0"/>
                        <a:t>workers ( </a:t>
                      </a:r>
                      <a:r>
                        <a:rPr lang="en-US" sz="2000" baseline="0" dirty="0" smtClean="0"/>
                        <a:t>including under the golden visa </a:t>
                      </a:r>
                      <a:r>
                        <a:rPr lang="en-US" sz="2000" baseline="0" dirty="0" smtClean="0"/>
                        <a:t>program) </a:t>
                      </a:r>
                      <a:r>
                        <a:rPr lang="en-US" sz="2000" baseline="0" dirty="0" smtClean="0"/>
                        <a:t>will support the </a:t>
                      </a:r>
                      <a:r>
                        <a:rPr lang="en-US" sz="2000" baseline="0" dirty="0" smtClean="0"/>
                        <a:t>diversification into </a:t>
                      </a:r>
                      <a:r>
                        <a:rPr lang="en-US" sz="2000" baseline="0" dirty="0" smtClean="0"/>
                        <a:t>these new </a:t>
                      </a:r>
                      <a:r>
                        <a:rPr lang="en-US" sz="2000" baseline="0" dirty="0" smtClean="0"/>
                        <a:t>source </a:t>
                      </a:r>
                      <a:r>
                        <a:rPr lang="en-US" sz="2000" baseline="0" dirty="0" smtClean="0"/>
                        <a:t>of growth.</a:t>
                      </a:r>
                      <a:endParaRPr lang="en-US" sz="2000" dirty="0" smtClean="0"/>
                    </a:p>
                  </a:txBody>
                  <a:tcPr marT="45702" marB="45702"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pSp>
        <p:nvGrpSpPr>
          <p:cNvPr id="3" name="Group 2"/>
          <p:cNvGrpSpPr/>
          <p:nvPr/>
        </p:nvGrpSpPr>
        <p:grpSpPr>
          <a:xfrm>
            <a:off x="381000" y="831905"/>
            <a:ext cx="8454432" cy="432048"/>
            <a:chOff x="559216" y="882408"/>
            <a:chExt cx="8454432" cy="432048"/>
          </a:xfrm>
        </p:grpSpPr>
        <p:sp>
          <p:nvSpPr>
            <p:cNvPr id="5" name="Rectangle 4"/>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6" name="Straight Connector 5"/>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spTree>
    <p:extLst>
      <p:ext uri="{BB962C8B-B14F-4D97-AF65-F5344CB8AC3E}">
        <p14:creationId xmlns:p14="http://schemas.microsoft.com/office/powerpoint/2010/main" val="2468152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Grp="1" noChangeArrowheads="1"/>
          </p:cNvSpPr>
          <p:nvPr>
            <p:ph type="body" idx="1"/>
          </p:nvPr>
        </p:nvSpPr>
        <p:spPr bwMode="auto">
          <a:xfrm>
            <a:off x="589644" y="2219807"/>
            <a:ext cx="8001000" cy="4638193"/>
          </a:xfrm>
          <a:noFill/>
          <a:ln algn="ctr">
            <a:miter lim="800000"/>
            <a:headEnd/>
            <a:tailEnd/>
          </a:ln>
        </p:spPr>
        <p:txBody>
          <a:bodyPr vert="horz" wrap="square" lIns="91440" tIns="45720" rIns="91440" bIns="45720" numCol="1" anchor="ctr" anchorCtr="0" compatLnSpc="1">
            <a:prstTxWarp prst="textNoShape">
              <a:avLst/>
            </a:prstTxWarp>
            <a:spAutoFit/>
          </a:bodyPr>
          <a:lstStyle/>
          <a:p>
            <a:pPr marL="0" indent="0" algn="just" rtl="1">
              <a:lnSpc>
                <a:spcPct val="150000"/>
              </a:lnSpc>
              <a:buNone/>
            </a:pPr>
            <a:endParaRPr lang="ar-AE" sz="1400" dirty="0" smtClean="0">
              <a:latin typeface="Calibri" pitchFamily="34" charset="0"/>
              <a:ea typeface="Calibri" pitchFamily="34" charset="0"/>
              <a:cs typeface="Arial" pitchFamily="34" charset="0"/>
            </a:endParaRPr>
          </a:p>
          <a:p>
            <a:pPr marL="0" indent="0" algn="just" rtl="1">
              <a:lnSpc>
                <a:spcPct val="150000"/>
              </a:lnSpc>
              <a:buNone/>
            </a:pPr>
            <a:endParaRPr lang="ar-AE" sz="1400" dirty="0" smtClean="0">
              <a:latin typeface="Calibri" pitchFamily="34" charset="0"/>
              <a:ea typeface="Calibri" pitchFamily="34" charset="0"/>
              <a:cs typeface="Arial" pitchFamily="34" charset="0"/>
            </a:endParaRPr>
          </a:p>
          <a:p>
            <a:pPr algn="just">
              <a:lnSpc>
                <a:spcPct val="150000"/>
              </a:lnSpc>
            </a:pPr>
            <a:r>
              <a:rPr lang="en-US" sz="1400" dirty="0">
                <a:latin typeface="Calibri" pitchFamily="34" charset="0"/>
                <a:ea typeface="Calibri" pitchFamily="34" charset="0"/>
                <a:cs typeface="Arial" pitchFamily="34" charset="0"/>
              </a:rPr>
              <a:t> investment protection of all non-commercial risks such as nationalization, confiscation, sequestration and freezing</a:t>
            </a:r>
            <a:r>
              <a:rPr lang="en-US" sz="1400" dirty="0" smtClean="0">
                <a:latin typeface="Calibri" pitchFamily="34" charset="0"/>
                <a:ea typeface="Calibri" pitchFamily="34" charset="0"/>
                <a:cs typeface="Arial" pitchFamily="34" charset="0"/>
              </a:rPr>
              <a:t>.</a:t>
            </a:r>
          </a:p>
          <a:p>
            <a:pPr algn="just">
              <a:lnSpc>
                <a:spcPct val="150000"/>
              </a:lnSpc>
            </a:pPr>
            <a:r>
              <a:rPr lang="en-US" sz="1400" dirty="0" smtClean="0">
                <a:latin typeface="Calibri" pitchFamily="34" charset="0"/>
                <a:ea typeface="Calibri" pitchFamily="34" charset="0"/>
                <a:cs typeface="Arial" pitchFamily="34" charset="0"/>
              </a:rPr>
              <a:t>Allow the establishment of  investments and licensing these investments.</a:t>
            </a:r>
          </a:p>
          <a:p>
            <a:pPr algn="just">
              <a:lnSpc>
                <a:spcPct val="150000"/>
              </a:lnSpc>
            </a:pPr>
            <a:r>
              <a:rPr lang="en-US" sz="1400" dirty="0" smtClean="0">
                <a:latin typeface="Calibri" pitchFamily="34" charset="0"/>
                <a:ea typeface="Calibri" pitchFamily="34" charset="0"/>
                <a:cs typeface="Arial" pitchFamily="34" charset="0"/>
              </a:rPr>
              <a:t>The ability to transfer profits and revenues in a freely convertible currency.</a:t>
            </a:r>
          </a:p>
          <a:p>
            <a:pPr algn="just">
              <a:lnSpc>
                <a:spcPct val="150000"/>
              </a:lnSpc>
            </a:pPr>
            <a:r>
              <a:rPr lang="en-US" sz="1400" dirty="0" smtClean="0">
                <a:latin typeface="Calibri" pitchFamily="34" charset="0"/>
                <a:ea typeface="Calibri" pitchFamily="34" charset="0"/>
                <a:cs typeface="Arial" pitchFamily="34" charset="0"/>
              </a:rPr>
              <a:t>Granting national treatment and most favored nation treatment with respect to management , maintenance and expansion of investments and the non interference in the investments.</a:t>
            </a:r>
          </a:p>
          <a:p>
            <a:pPr algn="just">
              <a:lnSpc>
                <a:spcPct val="150000"/>
              </a:lnSpc>
            </a:pPr>
            <a:r>
              <a:rPr lang="en-US" sz="1400" dirty="0" smtClean="0">
                <a:latin typeface="Calibri" pitchFamily="34" charset="0"/>
                <a:ea typeface="Calibri" pitchFamily="34" charset="0"/>
                <a:cs typeface="Arial" pitchFamily="34" charset="0"/>
              </a:rPr>
              <a:t>The fair and prompt compensation to the investor in the case of expropriation of his investment for the public purpose in the course of laws and without discrimination and  in accordance to the market value of the investment before the expropriation.</a:t>
            </a:r>
          </a:p>
          <a:p>
            <a:pPr algn="just">
              <a:lnSpc>
                <a:spcPct val="150000"/>
              </a:lnSpc>
            </a:pPr>
            <a:endParaRPr lang="en-US" sz="1400" dirty="0" smtClean="0">
              <a:latin typeface="Calibri" pitchFamily="34" charset="0"/>
              <a:ea typeface="Calibri" pitchFamily="34" charset="0"/>
              <a:cs typeface="Arial" pitchFamily="34" charset="0"/>
            </a:endParaRPr>
          </a:p>
          <a:p>
            <a:pPr algn="just">
              <a:lnSpc>
                <a:spcPct val="150000"/>
              </a:lnSpc>
            </a:pPr>
            <a:endParaRPr lang="en-US" sz="1400" dirty="0" smtClean="0">
              <a:latin typeface="Calibri" pitchFamily="34" charset="0"/>
              <a:ea typeface="Calibri"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92150205"/>
              </p:ext>
            </p:extLst>
          </p:nvPr>
        </p:nvGraphicFramePr>
        <p:xfrm>
          <a:off x="762000" y="2601177"/>
          <a:ext cx="8153400" cy="243840"/>
        </p:xfrm>
        <a:graphic>
          <a:graphicData uri="http://schemas.openxmlformats.org/drawingml/2006/table">
            <a:tbl>
              <a:tblPr firstRow="1" bandRow="1">
                <a:tableStyleId>{5C22544A-7EE6-4342-B048-85BDC9FD1C3A}</a:tableStyleId>
              </a:tblPr>
              <a:tblGrid>
                <a:gridCol w="8153400">
                  <a:extLst>
                    <a:ext uri="{9D8B030D-6E8A-4147-A177-3AD203B41FA5}">
                      <a16:colId xmlns:a16="http://schemas.microsoft.com/office/drawing/2014/main" val="20000"/>
                    </a:ext>
                  </a:extLst>
                </a:gridCol>
              </a:tblGrid>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itchFamily="34" charset="0"/>
                          <a:ea typeface="Calibri" pitchFamily="34" charset="0"/>
                          <a:cs typeface="Arial" pitchFamily="34" charset="0"/>
                        </a:rPr>
                        <a:t>BIT benefits</a:t>
                      </a:r>
                      <a:endParaRPr lang="ar-SA" sz="1600" b="1" u="none" kern="1200" dirty="0" smtClean="0">
                        <a:solidFill>
                          <a:schemeClr val="lt1"/>
                        </a:solidFill>
                        <a:latin typeface="+mn-lt"/>
                        <a:ea typeface="+mn-ea"/>
                        <a:cs typeface="+mn-cs"/>
                      </a:endParaRPr>
                    </a:p>
                  </a:txBody>
                  <a:tcPr marL="65314" marR="653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00"/>
                    </a:solidFill>
                  </a:tcPr>
                </a:tc>
                <a:extLst>
                  <a:ext uri="{0D108BD9-81ED-4DB2-BD59-A6C34878D82A}">
                    <a16:rowId xmlns:a16="http://schemas.microsoft.com/office/drawing/2014/main" val="10000"/>
                  </a:ext>
                </a:extLst>
              </a:tr>
            </a:tbl>
          </a:graphicData>
        </a:graphic>
      </p:graphicFrame>
      <p:sp>
        <p:nvSpPr>
          <p:cNvPr id="5" name="Rectangle 4"/>
          <p:cNvSpPr/>
          <p:nvPr/>
        </p:nvSpPr>
        <p:spPr>
          <a:xfrm>
            <a:off x="739080" y="1575083"/>
            <a:ext cx="8153400" cy="1027012"/>
          </a:xfrm>
          <a:prstGeom prst="rect">
            <a:avLst/>
          </a:prstGeom>
        </p:spPr>
        <p:txBody>
          <a:bodyPr wrap="square">
            <a:spAutoFit/>
          </a:bodyPr>
          <a:lstStyle/>
          <a:p>
            <a:pPr>
              <a:lnSpc>
                <a:spcPct val="150000"/>
              </a:lnSpc>
              <a:defRPr/>
            </a:pPr>
            <a:r>
              <a:rPr lang="en-US" sz="1400" b="1" dirty="0"/>
              <a:t>With the aim to promote the development goals of the UAE and the protection of investments from all non-commercial risks as nationalization and expropriation, the Ministry of finance concluded bilateral agreements with foreign States on reciprocal protection of public and private investments.</a:t>
            </a:r>
            <a:endParaRPr lang="ar-AE" sz="1400" b="1" dirty="0"/>
          </a:p>
        </p:txBody>
      </p:sp>
      <p:grpSp>
        <p:nvGrpSpPr>
          <p:cNvPr id="6" name="Group 5"/>
          <p:cNvGrpSpPr/>
          <p:nvPr/>
        </p:nvGrpSpPr>
        <p:grpSpPr>
          <a:xfrm>
            <a:off x="381000" y="831905"/>
            <a:ext cx="8454432" cy="432048"/>
            <a:chOff x="559216" y="882408"/>
            <a:chExt cx="8454432" cy="432048"/>
          </a:xfrm>
        </p:grpSpPr>
        <p:sp>
          <p:nvSpPr>
            <p:cNvPr id="7" name="Rectangle 6"/>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8" name="Straight Connector 7"/>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sp>
        <p:nvSpPr>
          <p:cNvPr id="2" name="Slide Number Placeholder 1"/>
          <p:cNvSpPr>
            <a:spLocks noGrp="1"/>
          </p:cNvSpPr>
          <p:nvPr>
            <p:ph type="sldNum" sz="quarter" idx="12"/>
          </p:nvPr>
        </p:nvSpPr>
        <p:spPr/>
        <p:txBody>
          <a:bodyPr/>
          <a:lstStyle/>
          <a:p>
            <a:fld id="{39FCBF9F-3DA5-45FB-A781-0CDF78E0457E}" type="slidenum">
              <a:rPr lang="en-US" smtClean="0"/>
              <a:pPr/>
              <a:t>20</a:t>
            </a:fld>
            <a:endParaRPr lang="en-US" dirty="0"/>
          </a:p>
        </p:txBody>
      </p:sp>
    </p:spTree>
    <p:extLst>
      <p:ext uri="{BB962C8B-B14F-4D97-AF65-F5344CB8AC3E}">
        <p14:creationId xmlns:p14="http://schemas.microsoft.com/office/powerpoint/2010/main" val="2975710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4329"/>
            <a:ext cx="8229600" cy="1143000"/>
          </a:xfrm>
        </p:spPr>
        <p:txBody>
          <a:bodyPr>
            <a:normAutofit fontScale="90000"/>
          </a:bodyPr>
          <a:lstStyle/>
          <a:p>
            <a:r>
              <a:rPr lang="en-US" b="1" dirty="0" smtClean="0">
                <a:solidFill>
                  <a:srgbClr val="B68A35"/>
                </a:solidFill>
              </a:rPr>
              <a:t>Cooperation between the UAE &amp; the OECD</a:t>
            </a:r>
            <a:endParaRPr lang="en-US" b="1" dirty="0">
              <a:solidFill>
                <a:srgbClr val="B68A35"/>
              </a:solidFill>
            </a:endParaRPr>
          </a:p>
        </p:txBody>
      </p:sp>
      <p:sp>
        <p:nvSpPr>
          <p:cNvPr id="3" name="Content Placeholder 2"/>
          <p:cNvSpPr>
            <a:spLocks noGrp="1"/>
          </p:cNvSpPr>
          <p:nvPr>
            <p:ph idx="1"/>
          </p:nvPr>
        </p:nvSpPr>
        <p:spPr>
          <a:xfrm>
            <a:off x="453573" y="2407329"/>
            <a:ext cx="8229600" cy="4314147"/>
          </a:xfrm>
        </p:spPr>
        <p:txBody>
          <a:bodyPr>
            <a:normAutofit/>
          </a:bodyPr>
          <a:lstStyle/>
          <a:p>
            <a:pPr algn="just"/>
            <a:r>
              <a:rPr lang="en-GB" sz="2000" dirty="0"/>
              <a:t>The </a:t>
            </a:r>
            <a:r>
              <a:rPr lang="en-US" sz="2000" dirty="0" smtClean="0"/>
              <a:t>Organization </a:t>
            </a:r>
            <a:r>
              <a:rPr lang="en-US" sz="2000" dirty="0"/>
              <a:t>for Economic Co-operation and Development </a:t>
            </a:r>
            <a:r>
              <a:rPr lang="en-US" sz="2000" dirty="0" smtClean="0"/>
              <a:t>(</a:t>
            </a:r>
            <a:r>
              <a:rPr lang="en-GB" sz="2000" dirty="0" smtClean="0"/>
              <a:t>OECD) </a:t>
            </a:r>
            <a:r>
              <a:rPr lang="en-GB" sz="2000" dirty="0"/>
              <a:t>has played a leading role in the development of international tax standards, including those adopted for tax treaties, transfer pricing and exchange of information and transparency. </a:t>
            </a:r>
            <a:endParaRPr lang="en-GB" sz="2000" dirty="0" smtClean="0"/>
          </a:p>
          <a:p>
            <a:pPr algn="just"/>
            <a:r>
              <a:rPr lang="en-US" sz="2000" dirty="0" smtClean="0"/>
              <a:t>The </a:t>
            </a:r>
            <a:r>
              <a:rPr lang="en-US" sz="2000" dirty="0"/>
              <a:t>OECD </a:t>
            </a:r>
            <a:r>
              <a:rPr lang="en-US" sz="2000" dirty="0" smtClean="0"/>
              <a:t>recognizes the </a:t>
            </a:r>
            <a:r>
              <a:rPr lang="en-US" sz="2000" dirty="0"/>
              <a:t>leadership the UAE is providing in the region </a:t>
            </a:r>
            <a:r>
              <a:rPr lang="en-US" sz="2000" dirty="0" smtClean="0"/>
              <a:t>is </a:t>
            </a:r>
            <a:r>
              <a:rPr lang="en-US" sz="2000" dirty="0"/>
              <a:t>certainly a tangible contribution by the UAE towards the MENA and other countries investment </a:t>
            </a:r>
            <a:r>
              <a:rPr lang="en-US" sz="2000" dirty="0" smtClean="0"/>
              <a:t>initiative</a:t>
            </a:r>
          </a:p>
          <a:p>
            <a:pPr algn="just"/>
            <a:r>
              <a:rPr lang="en-US" sz="2000" dirty="0"/>
              <a:t>T</a:t>
            </a:r>
            <a:r>
              <a:rPr lang="en-US" sz="2000" dirty="0" smtClean="0"/>
              <a:t>he </a:t>
            </a:r>
            <a:r>
              <a:rPr lang="en-US" sz="2000" dirty="0"/>
              <a:t>United Arab Emirates </a:t>
            </a:r>
            <a:r>
              <a:rPr lang="en-US" sz="2000" dirty="0" smtClean="0"/>
              <a:t>and </a:t>
            </a:r>
            <a:r>
              <a:rPr lang="en-US" sz="2000" dirty="0"/>
              <a:t>the </a:t>
            </a:r>
            <a:r>
              <a:rPr lang="en-US" sz="2000" dirty="0" smtClean="0"/>
              <a:t>(OECD) </a:t>
            </a:r>
            <a:r>
              <a:rPr lang="en-US" sz="2000" dirty="0"/>
              <a:t>have entered </a:t>
            </a:r>
            <a:r>
              <a:rPr lang="en-US" sz="2000" dirty="0" smtClean="0"/>
              <a:t>into an MOU. </a:t>
            </a:r>
            <a:r>
              <a:rPr lang="en-US" sz="2000" dirty="0"/>
              <a:t>the seminars provided </a:t>
            </a:r>
            <a:r>
              <a:rPr lang="en-US" sz="2000" dirty="0" smtClean="0"/>
              <a:t>by </a:t>
            </a:r>
            <a:r>
              <a:rPr lang="en-US" sz="2000" dirty="0"/>
              <a:t>this MOU will bring together the regional expertise and experience of the UAE and other MENA countries with the subject matter expertise and experience of the </a:t>
            </a:r>
            <a:r>
              <a:rPr lang="en-US" sz="2000" dirty="0" smtClean="0"/>
              <a:t>OECD</a:t>
            </a:r>
            <a:r>
              <a:rPr lang="en-US" sz="2000" dirty="0" smtClean="0"/>
              <a:t>.</a:t>
            </a:r>
          </a:p>
          <a:p>
            <a:pPr algn="just"/>
            <a:r>
              <a:rPr lang="en-US" sz="2000" dirty="0" smtClean="0"/>
              <a:t>The UAE was a member of the Steering Committee of the Global Forum representing the Arab countries.</a:t>
            </a:r>
            <a:endParaRPr lang="en-GB" sz="2000" dirty="0" smtClean="0"/>
          </a:p>
        </p:txBody>
      </p:sp>
      <p:grpSp>
        <p:nvGrpSpPr>
          <p:cNvPr id="5" name="Group 4"/>
          <p:cNvGrpSpPr/>
          <p:nvPr/>
        </p:nvGrpSpPr>
        <p:grpSpPr>
          <a:xfrm>
            <a:off x="359229" y="602094"/>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39FCBF9F-3DA5-45FB-A781-0CDF78E0457E}" type="slidenum">
              <a:rPr lang="en-US" smtClean="0"/>
              <a:pPr/>
              <a:t>21</a:t>
            </a:fld>
            <a:endParaRPr lang="en-US" dirty="0"/>
          </a:p>
        </p:txBody>
      </p:sp>
    </p:spTree>
    <p:extLst>
      <p:ext uri="{BB962C8B-B14F-4D97-AF65-F5344CB8AC3E}">
        <p14:creationId xmlns:p14="http://schemas.microsoft.com/office/powerpoint/2010/main" val="659839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2743200"/>
            <a:ext cx="8229600" cy="1143000"/>
          </a:xfrm>
        </p:spPr>
        <p:txBody>
          <a:bodyPr>
            <a:normAutofit/>
          </a:bodyPr>
          <a:lstStyle/>
          <a:p>
            <a:r>
              <a:rPr lang="en-US" b="1" dirty="0" smtClean="0">
                <a:solidFill>
                  <a:srgbClr val="B68A35"/>
                </a:solidFill>
              </a:rPr>
              <a:t>UAE DTA list</a:t>
            </a:r>
            <a:endParaRPr lang="en-US" dirty="0">
              <a:solidFill>
                <a:srgbClr val="B68A35"/>
              </a:solidFill>
            </a:endParaRPr>
          </a:p>
        </p:txBody>
      </p:sp>
      <p:grpSp>
        <p:nvGrpSpPr>
          <p:cNvPr id="5" name="Group 4"/>
          <p:cNvGrpSpPr/>
          <p:nvPr/>
        </p:nvGrpSpPr>
        <p:grpSpPr>
          <a:xfrm>
            <a:off x="359229" y="602094"/>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39FCBF9F-3DA5-45FB-A781-0CDF78E0457E}" type="slidenum">
              <a:rPr lang="en-US" smtClean="0"/>
              <a:pPr/>
              <a:t>22</a:t>
            </a:fld>
            <a:endParaRPr lang="en-US" dirty="0"/>
          </a:p>
        </p:txBody>
      </p:sp>
    </p:spTree>
    <p:extLst>
      <p:ext uri="{BB962C8B-B14F-4D97-AF65-F5344CB8AC3E}">
        <p14:creationId xmlns:p14="http://schemas.microsoft.com/office/powerpoint/2010/main" val="240016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FCBF9F-3DA5-45FB-A781-0CDF78E0457E}" type="slidenum">
              <a:rPr lang="en-US" smtClean="0"/>
              <a:pPr/>
              <a:t>23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80004607"/>
              </p:ext>
            </p:extLst>
          </p:nvPr>
        </p:nvGraphicFramePr>
        <p:xfrm>
          <a:off x="990600" y="1219200"/>
          <a:ext cx="7162800" cy="4952997"/>
        </p:xfrm>
        <a:graphic>
          <a:graphicData uri="http://schemas.openxmlformats.org/drawingml/2006/table">
            <a:tbl>
              <a:tblPr firstRow="1" firstCol="1" bandRow="1">
                <a:tableStyleId>{5DA37D80-6434-44D0-A028-1B22A696006F}</a:tableStyleId>
              </a:tblPr>
              <a:tblGrid>
                <a:gridCol w="3061314">
                  <a:extLst>
                    <a:ext uri="{9D8B030D-6E8A-4147-A177-3AD203B41FA5}">
                      <a16:colId xmlns:a16="http://schemas.microsoft.com/office/drawing/2014/main" val="4097757244"/>
                    </a:ext>
                  </a:extLst>
                </a:gridCol>
                <a:gridCol w="2340143">
                  <a:extLst>
                    <a:ext uri="{9D8B030D-6E8A-4147-A177-3AD203B41FA5}">
                      <a16:colId xmlns:a16="http://schemas.microsoft.com/office/drawing/2014/main" val="751727440"/>
                    </a:ext>
                  </a:extLst>
                </a:gridCol>
                <a:gridCol w="1761343">
                  <a:extLst>
                    <a:ext uri="{9D8B030D-6E8A-4147-A177-3AD203B41FA5}">
                      <a16:colId xmlns:a16="http://schemas.microsoft.com/office/drawing/2014/main" val="3440708148"/>
                    </a:ext>
                  </a:extLst>
                </a:gridCol>
              </a:tblGrid>
              <a:tr h="170793">
                <a:tc>
                  <a:txBody>
                    <a:bodyPr/>
                    <a:lstStyle/>
                    <a:p>
                      <a:pPr marL="63500" marR="63500">
                        <a:lnSpc>
                          <a:spcPct val="107000"/>
                        </a:lnSpc>
                        <a:spcBef>
                          <a:spcPts val="0"/>
                        </a:spcBef>
                        <a:spcAft>
                          <a:spcPts val="0"/>
                        </a:spcAft>
                      </a:pPr>
                      <a:r>
                        <a:rPr lang="en-US" sz="900" dirty="0">
                          <a:effectLst/>
                        </a:rPr>
                        <a:t>Country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Final Signature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Entry into force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232677993"/>
                  </a:ext>
                </a:extLst>
              </a:tr>
              <a:tr h="170793">
                <a:tc>
                  <a:txBody>
                    <a:bodyPr/>
                    <a:lstStyle/>
                    <a:p>
                      <a:pPr marL="0" marR="63500">
                        <a:lnSpc>
                          <a:spcPct val="107000"/>
                        </a:lnSpc>
                        <a:spcBef>
                          <a:spcPts val="0"/>
                        </a:spcBef>
                        <a:spcAft>
                          <a:spcPts val="0"/>
                        </a:spcAft>
                      </a:pPr>
                      <a:r>
                        <a:rPr lang="en-US" sz="900" dirty="0">
                          <a:effectLst/>
                        </a:rPr>
                        <a:t>Israel</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31</a:t>
                      </a:r>
                      <a:r>
                        <a:rPr lang="en-US" sz="900" dirty="0">
                          <a:effectLst/>
                        </a:rPr>
                        <a:t>/5/2021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16296763"/>
                  </a:ext>
                </a:extLst>
              </a:tr>
              <a:tr h="170793">
                <a:tc>
                  <a:txBody>
                    <a:bodyPr/>
                    <a:lstStyle/>
                    <a:p>
                      <a:pPr marL="0" marR="63500">
                        <a:lnSpc>
                          <a:spcPct val="107000"/>
                        </a:lnSpc>
                        <a:spcBef>
                          <a:spcPts val="0"/>
                        </a:spcBef>
                        <a:spcAft>
                          <a:spcPts val="0"/>
                        </a:spcAft>
                      </a:pPr>
                      <a:r>
                        <a:rPr lang="en-US" sz="900" dirty="0">
                          <a:effectLst/>
                        </a:rPr>
                        <a:t>Ukraine (Protocol Amendment)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14/2/2021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091665987"/>
                  </a:ext>
                </a:extLst>
              </a:tr>
              <a:tr h="170793">
                <a:tc>
                  <a:txBody>
                    <a:bodyPr/>
                    <a:lstStyle/>
                    <a:p>
                      <a:pPr marL="0" marR="63500">
                        <a:lnSpc>
                          <a:spcPct val="107000"/>
                        </a:lnSpc>
                        <a:spcBef>
                          <a:spcPts val="0"/>
                        </a:spcBef>
                        <a:spcAft>
                          <a:spcPts val="0"/>
                        </a:spcAft>
                      </a:pPr>
                      <a:r>
                        <a:rPr lang="en-US" sz="900" dirty="0">
                          <a:effectLst/>
                        </a:rPr>
                        <a:t>Zambia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7/2/2020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504487004"/>
                  </a:ext>
                </a:extLst>
              </a:tr>
              <a:tr h="170793">
                <a:tc>
                  <a:txBody>
                    <a:bodyPr/>
                    <a:lstStyle/>
                    <a:p>
                      <a:pPr marL="0" marR="63500">
                        <a:lnSpc>
                          <a:spcPct val="107000"/>
                        </a:lnSpc>
                        <a:spcBef>
                          <a:spcPts val="0"/>
                        </a:spcBef>
                        <a:spcAft>
                          <a:spcPts val="0"/>
                        </a:spcAft>
                      </a:pPr>
                      <a:r>
                        <a:rPr lang="en-US" sz="900" dirty="0">
                          <a:effectLst/>
                        </a:rPr>
                        <a:t>Burkina Faso</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28</a:t>
                      </a:r>
                      <a:r>
                        <a:rPr lang="en-US" sz="900" dirty="0">
                          <a:effectLst/>
                        </a:rPr>
                        <a:t>/1/2020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402830291"/>
                  </a:ext>
                </a:extLst>
              </a:tr>
              <a:tr h="170793">
                <a:tc>
                  <a:txBody>
                    <a:bodyPr/>
                    <a:lstStyle/>
                    <a:p>
                      <a:pPr marL="0" marR="63500">
                        <a:lnSpc>
                          <a:spcPct val="107000"/>
                        </a:lnSpc>
                        <a:spcBef>
                          <a:spcPts val="0"/>
                        </a:spcBef>
                        <a:spcAft>
                          <a:spcPts val="0"/>
                        </a:spcAft>
                      </a:pPr>
                      <a:r>
                        <a:rPr lang="en-US" sz="900" dirty="0">
                          <a:effectLst/>
                        </a:rPr>
                        <a:t>Commonwealth of Dominica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21/1/2020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130546"/>
                  </a:ext>
                </a:extLst>
              </a:tr>
              <a:tr h="170793">
                <a:tc>
                  <a:txBody>
                    <a:bodyPr/>
                    <a:lstStyle/>
                    <a:p>
                      <a:pPr marL="0" marR="63500">
                        <a:lnSpc>
                          <a:spcPct val="107000"/>
                        </a:lnSpc>
                        <a:spcBef>
                          <a:spcPts val="0"/>
                        </a:spcBef>
                        <a:spcAft>
                          <a:spcPts val="0"/>
                        </a:spcAft>
                      </a:pPr>
                      <a:r>
                        <a:rPr lang="en-US" sz="900" dirty="0">
                          <a:effectLst/>
                        </a:rPr>
                        <a:t>Chile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31/12/2019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764302156"/>
                  </a:ext>
                </a:extLst>
              </a:tr>
              <a:tr h="170793">
                <a:tc>
                  <a:txBody>
                    <a:bodyPr/>
                    <a:lstStyle/>
                    <a:p>
                      <a:pPr marL="0" marR="63500">
                        <a:lnSpc>
                          <a:spcPct val="107000"/>
                        </a:lnSpc>
                        <a:spcBef>
                          <a:spcPts val="0"/>
                        </a:spcBef>
                        <a:spcAft>
                          <a:spcPts val="0"/>
                        </a:spcAft>
                      </a:pPr>
                      <a:r>
                        <a:rPr lang="en-US" sz="900" dirty="0">
                          <a:effectLst/>
                        </a:rPr>
                        <a:t>Sierra Leone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22/12/2019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17731556"/>
                  </a:ext>
                </a:extLst>
              </a:tr>
              <a:tr h="170793">
                <a:tc>
                  <a:txBody>
                    <a:bodyPr/>
                    <a:lstStyle/>
                    <a:p>
                      <a:pPr marL="0" marR="63500">
                        <a:lnSpc>
                          <a:spcPct val="107000"/>
                        </a:lnSpc>
                        <a:spcBef>
                          <a:spcPts val="0"/>
                        </a:spcBef>
                        <a:spcAft>
                          <a:spcPts val="0"/>
                        </a:spcAft>
                      </a:pPr>
                      <a:r>
                        <a:rPr lang="en-US" sz="900" dirty="0">
                          <a:effectLst/>
                        </a:rPr>
                        <a:t>Ghana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18/11/2019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347873791"/>
                  </a:ext>
                </a:extLst>
              </a:tr>
              <a:tr h="170793">
                <a:tc>
                  <a:txBody>
                    <a:bodyPr/>
                    <a:lstStyle/>
                    <a:p>
                      <a:pPr marL="0" marR="63500">
                        <a:lnSpc>
                          <a:spcPct val="107000"/>
                        </a:lnSpc>
                        <a:spcBef>
                          <a:spcPts val="0"/>
                        </a:spcBef>
                        <a:spcAft>
                          <a:spcPts val="0"/>
                        </a:spcAft>
                      </a:pPr>
                      <a:r>
                        <a:rPr lang="en-US" sz="900" dirty="0">
                          <a:effectLst/>
                        </a:rPr>
                        <a:t>Egypt</a:t>
                      </a:r>
                      <a:r>
                        <a:rPr lang="ar-SA" sz="900" dirty="0">
                          <a:effectLst/>
                        </a:rPr>
                        <a:t>   </a:t>
                      </a:r>
                      <a:r>
                        <a:rPr lang="en-US" sz="900" dirty="0">
                          <a:effectLst/>
                        </a:rPr>
                        <a:t> (New)</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14/11/2019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19/4/2021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945880801"/>
                  </a:ext>
                </a:extLst>
              </a:tr>
              <a:tr h="170793">
                <a:tc>
                  <a:txBody>
                    <a:bodyPr/>
                    <a:lstStyle/>
                    <a:p>
                      <a:pPr marL="0" marR="63500">
                        <a:lnSpc>
                          <a:spcPct val="107000"/>
                        </a:lnSpc>
                        <a:spcBef>
                          <a:spcPts val="0"/>
                        </a:spcBef>
                        <a:spcAft>
                          <a:spcPts val="0"/>
                        </a:spcAft>
                      </a:pPr>
                      <a:r>
                        <a:rPr lang="en-US" sz="900" dirty="0">
                          <a:effectLst/>
                        </a:rPr>
                        <a:t>Guinea- Bissau</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7/8/2019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19765853"/>
                  </a:ext>
                </a:extLst>
              </a:tr>
              <a:tr h="170793">
                <a:tc>
                  <a:txBody>
                    <a:bodyPr/>
                    <a:lstStyle/>
                    <a:p>
                      <a:pPr marL="0" marR="63500">
                        <a:lnSpc>
                          <a:spcPct val="107000"/>
                        </a:lnSpc>
                        <a:spcBef>
                          <a:spcPts val="0"/>
                        </a:spcBef>
                        <a:spcAft>
                          <a:spcPts val="0"/>
                        </a:spcAft>
                      </a:pPr>
                      <a:r>
                        <a:rPr lang="en-US" sz="900" dirty="0">
                          <a:effectLst/>
                        </a:rPr>
                        <a:t>Indonesia “New”</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1">
                        <a:lnSpc>
                          <a:spcPct val="107000"/>
                        </a:lnSpc>
                        <a:spcBef>
                          <a:spcPts val="0"/>
                        </a:spcBef>
                        <a:spcAft>
                          <a:spcPts val="0"/>
                        </a:spcAft>
                      </a:pPr>
                      <a:r>
                        <a:rPr lang="ar-SA" sz="900" dirty="0">
                          <a:effectLst/>
                        </a:rPr>
                        <a:t>24</a:t>
                      </a:r>
                      <a:r>
                        <a:rPr lang="en-US" sz="900" dirty="0">
                          <a:effectLst/>
                        </a:rPr>
                        <a:t>/7/2019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792242166"/>
                  </a:ext>
                </a:extLst>
              </a:tr>
              <a:tr h="170793">
                <a:tc>
                  <a:txBody>
                    <a:bodyPr/>
                    <a:lstStyle/>
                    <a:p>
                      <a:pPr marL="0" marR="63500">
                        <a:lnSpc>
                          <a:spcPct val="107000"/>
                        </a:lnSpc>
                        <a:spcBef>
                          <a:spcPts val="0"/>
                        </a:spcBef>
                        <a:spcAft>
                          <a:spcPts val="0"/>
                        </a:spcAft>
                      </a:pPr>
                      <a:r>
                        <a:rPr lang="en-US" sz="900" dirty="0">
                          <a:effectLst/>
                        </a:rPr>
                        <a:t>Liberia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30/4/2019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042912564"/>
                  </a:ext>
                </a:extLst>
              </a:tr>
              <a:tr h="170793">
                <a:tc>
                  <a:txBody>
                    <a:bodyPr/>
                    <a:lstStyle/>
                    <a:p>
                      <a:pPr marL="0" marR="63500">
                        <a:lnSpc>
                          <a:spcPct val="107000"/>
                        </a:lnSpc>
                        <a:spcBef>
                          <a:spcPts val="0"/>
                        </a:spcBef>
                        <a:spcAft>
                          <a:spcPts val="0"/>
                        </a:spcAft>
                      </a:pPr>
                      <a:r>
                        <a:rPr lang="en-US" sz="900" dirty="0">
                          <a:effectLst/>
                        </a:rPr>
                        <a:t>South Sudan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23/4/2019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47459810"/>
                  </a:ext>
                </a:extLst>
              </a:tr>
              <a:tr h="170793">
                <a:tc>
                  <a:txBody>
                    <a:bodyPr/>
                    <a:lstStyle/>
                    <a:p>
                      <a:pPr marL="0" marR="63500">
                        <a:lnSpc>
                          <a:spcPct val="107000"/>
                        </a:lnSpc>
                        <a:spcBef>
                          <a:spcPts val="0"/>
                        </a:spcBef>
                        <a:spcAft>
                          <a:spcPts val="0"/>
                        </a:spcAft>
                      </a:pPr>
                      <a:r>
                        <a:rPr lang="en-US" sz="900" dirty="0">
                          <a:effectLst/>
                        </a:rPr>
                        <a:t>Belarus  (Protocol Amendment)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29/3/2019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1">
                        <a:lnSpc>
                          <a:spcPct val="107000"/>
                        </a:lnSpc>
                        <a:spcBef>
                          <a:spcPts val="0"/>
                        </a:spcBef>
                        <a:spcAft>
                          <a:spcPts val="0"/>
                        </a:spcAft>
                      </a:pPr>
                      <a:r>
                        <a:rPr lang="ar-SA" sz="900" dirty="0">
                          <a:effectLst/>
                        </a:rPr>
                        <a:t>1</a:t>
                      </a:r>
                      <a:r>
                        <a:rPr lang="en-US" sz="900" dirty="0">
                          <a:effectLst/>
                        </a:rPr>
                        <a:t>/5/2020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11759543"/>
                  </a:ext>
                </a:extLst>
              </a:tr>
              <a:tr h="170793">
                <a:tc>
                  <a:txBody>
                    <a:bodyPr/>
                    <a:lstStyle/>
                    <a:p>
                      <a:pPr marL="0" marR="63500">
                        <a:lnSpc>
                          <a:spcPct val="107000"/>
                        </a:lnSpc>
                        <a:spcBef>
                          <a:spcPts val="0"/>
                        </a:spcBef>
                        <a:spcAft>
                          <a:spcPts val="0"/>
                        </a:spcAft>
                      </a:pPr>
                      <a:r>
                        <a:rPr lang="en-US" sz="900" dirty="0">
                          <a:effectLst/>
                        </a:rPr>
                        <a:t>Gabon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1/3/2019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029153638"/>
                  </a:ext>
                </a:extLst>
              </a:tr>
              <a:tr h="170793">
                <a:tc>
                  <a:txBody>
                    <a:bodyPr/>
                    <a:lstStyle/>
                    <a:p>
                      <a:pPr marL="0" marR="63500">
                        <a:lnSpc>
                          <a:spcPct val="107000"/>
                        </a:lnSpc>
                        <a:spcBef>
                          <a:spcPts val="0"/>
                        </a:spcBef>
                        <a:spcAft>
                          <a:spcPts val="0"/>
                        </a:spcAft>
                      </a:pPr>
                      <a:r>
                        <a:rPr lang="en-US" sz="900" dirty="0">
                          <a:effectLst/>
                        </a:rPr>
                        <a:t>Korea (new)</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1">
                        <a:lnSpc>
                          <a:spcPct val="107000"/>
                        </a:lnSpc>
                        <a:spcBef>
                          <a:spcPts val="0"/>
                        </a:spcBef>
                        <a:spcAft>
                          <a:spcPts val="0"/>
                        </a:spcAft>
                      </a:pPr>
                      <a:r>
                        <a:rPr lang="ar-SA" sz="900" dirty="0">
                          <a:effectLst/>
                        </a:rPr>
                        <a:t>27</a:t>
                      </a:r>
                      <a:r>
                        <a:rPr lang="en-US" sz="900" dirty="0">
                          <a:effectLst/>
                        </a:rPr>
                        <a:t>/2/2019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29/2/2020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914483918"/>
                  </a:ext>
                </a:extLst>
              </a:tr>
              <a:tr h="170793">
                <a:tc>
                  <a:txBody>
                    <a:bodyPr/>
                    <a:lstStyle/>
                    <a:p>
                      <a:pPr marL="0" marR="63500">
                        <a:lnSpc>
                          <a:spcPct val="107000"/>
                        </a:lnSpc>
                        <a:spcBef>
                          <a:spcPts val="0"/>
                        </a:spcBef>
                        <a:spcAft>
                          <a:spcPts val="0"/>
                        </a:spcAft>
                      </a:pPr>
                      <a:r>
                        <a:rPr lang="en-US" sz="900" dirty="0">
                          <a:effectLst/>
                        </a:rPr>
                        <a:t>Niger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9/12/2018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45175094"/>
                  </a:ext>
                </a:extLst>
              </a:tr>
              <a:tr h="170793">
                <a:tc>
                  <a:txBody>
                    <a:bodyPr/>
                    <a:lstStyle/>
                    <a:p>
                      <a:pPr marL="0" marR="63500">
                        <a:lnSpc>
                          <a:spcPct val="107000"/>
                        </a:lnSpc>
                        <a:spcBef>
                          <a:spcPts val="0"/>
                        </a:spcBef>
                        <a:spcAft>
                          <a:spcPts val="0"/>
                        </a:spcAft>
                      </a:pPr>
                      <a:r>
                        <a:rPr lang="en-US" sz="900" dirty="0">
                          <a:effectLst/>
                        </a:rPr>
                        <a:t>Saint Vincent and the Grenadines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25/11/2018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246537697"/>
                  </a:ext>
                </a:extLst>
              </a:tr>
              <a:tr h="170793">
                <a:tc>
                  <a:txBody>
                    <a:bodyPr/>
                    <a:lstStyle/>
                    <a:p>
                      <a:pPr marL="0" marR="63500">
                        <a:lnSpc>
                          <a:spcPct val="107000"/>
                        </a:lnSpc>
                        <a:spcBef>
                          <a:spcPts val="0"/>
                        </a:spcBef>
                        <a:spcAft>
                          <a:spcPts val="0"/>
                        </a:spcAft>
                      </a:pPr>
                      <a:r>
                        <a:rPr lang="en-US" sz="900" dirty="0">
                          <a:effectLst/>
                        </a:rPr>
                        <a:t>Brazil</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10/11/2018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8/6/2021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794100328"/>
                  </a:ext>
                </a:extLst>
              </a:tr>
              <a:tr h="170793">
                <a:tc>
                  <a:txBody>
                    <a:bodyPr/>
                    <a:lstStyle/>
                    <a:p>
                      <a:pPr marL="0" marR="63500">
                        <a:lnSpc>
                          <a:spcPct val="107000"/>
                        </a:lnSpc>
                        <a:spcBef>
                          <a:spcPts val="0"/>
                        </a:spcBef>
                        <a:spcAft>
                          <a:spcPts val="0"/>
                        </a:spcAft>
                      </a:pPr>
                      <a:r>
                        <a:rPr lang="en-US" sz="900" dirty="0">
                          <a:effectLst/>
                        </a:rPr>
                        <a:t>Suriname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4/11/2018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007919270"/>
                  </a:ext>
                </a:extLst>
              </a:tr>
              <a:tr h="170793">
                <a:tc>
                  <a:txBody>
                    <a:bodyPr/>
                    <a:lstStyle/>
                    <a:p>
                      <a:pPr marL="0" marR="63500">
                        <a:lnSpc>
                          <a:spcPct val="107000"/>
                        </a:lnSpc>
                        <a:spcBef>
                          <a:spcPts val="0"/>
                        </a:spcBef>
                        <a:spcAft>
                          <a:spcPts val="0"/>
                        </a:spcAft>
                      </a:pPr>
                      <a:r>
                        <a:rPr lang="en-US" sz="900" dirty="0">
                          <a:effectLst/>
                        </a:rPr>
                        <a:t>Botswana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12/10/2018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27</a:t>
                      </a:r>
                      <a:r>
                        <a:rPr lang="en-US" sz="900" dirty="0">
                          <a:effectLst/>
                        </a:rPr>
                        <a:t>/3/2020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503745247"/>
                  </a:ext>
                </a:extLst>
              </a:tr>
              <a:tr h="170793">
                <a:tc>
                  <a:txBody>
                    <a:bodyPr/>
                    <a:lstStyle/>
                    <a:p>
                      <a:pPr marL="0" marR="63500">
                        <a:lnSpc>
                          <a:spcPct val="107000"/>
                        </a:lnSpc>
                        <a:spcBef>
                          <a:spcPts val="0"/>
                        </a:spcBef>
                        <a:spcAft>
                          <a:spcPts val="0"/>
                        </a:spcAft>
                      </a:pPr>
                      <a:r>
                        <a:rPr lang="en-US" sz="900" dirty="0">
                          <a:effectLst/>
                        </a:rPr>
                        <a:t>Chad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4/9/2018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41973643"/>
                  </a:ext>
                </a:extLst>
              </a:tr>
              <a:tr h="170793">
                <a:tc>
                  <a:txBody>
                    <a:bodyPr/>
                    <a:lstStyle/>
                    <a:p>
                      <a:pPr marL="0" marR="63500">
                        <a:lnSpc>
                          <a:spcPct val="107000"/>
                        </a:lnSpc>
                        <a:spcBef>
                          <a:spcPts val="0"/>
                        </a:spcBef>
                        <a:spcAft>
                          <a:spcPts val="0"/>
                        </a:spcAft>
                      </a:pPr>
                      <a:r>
                        <a:rPr lang="en-US" sz="900" dirty="0">
                          <a:effectLst/>
                        </a:rPr>
                        <a:t>San Marino</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11/7/2018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096243463"/>
                  </a:ext>
                </a:extLst>
              </a:tr>
              <a:tr h="170793">
                <a:tc>
                  <a:txBody>
                    <a:bodyPr/>
                    <a:lstStyle/>
                    <a:p>
                      <a:pPr marL="0" marR="63500">
                        <a:lnSpc>
                          <a:spcPct val="107000"/>
                        </a:lnSpc>
                        <a:spcBef>
                          <a:spcPts val="0"/>
                        </a:spcBef>
                        <a:spcAft>
                          <a:spcPts val="0"/>
                        </a:spcAft>
                      </a:pPr>
                      <a:r>
                        <a:rPr lang="en-US" sz="900" dirty="0">
                          <a:effectLst/>
                        </a:rPr>
                        <a:t>Zimbabwe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17/6/2018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7</a:t>
                      </a:r>
                      <a:r>
                        <a:rPr lang="en-US" sz="900" dirty="0">
                          <a:effectLst/>
                        </a:rPr>
                        <a:t>/2/2021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758672834"/>
                  </a:ext>
                </a:extLst>
              </a:tr>
              <a:tr h="170793">
                <a:tc>
                  <a:txBody>
                    <a:bodyPr/>
                    <a:lstStyle/>
                    <a:p>
                      <a:pPr marL="0" marR="63500">
                        <a:lnSpc>
                          <a:spcPct val="107000"/>
                        </a:lnSpc>
                        <a:spcBef>
                          <a:spcPts val="0"/>
                        </a:spcBef>
                        <a:spcAft>
                          <a:spcPts val="0"/>
                        </a:spcAft>
                      </a:pPr>
                      <a:r>
                        <a:rPr lang="en-US" sz="900" dirty="0">
                          <a:effectLst/>
                        </a:rPr>
                        <a:t>Kingdom of Saudi Arabia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23/5/2018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a:t>
                      </a:r>
                      <a:r>
                        <a:rPr lang="ar-SA" sz="900" dirty="0">
                          <a:effectLst/>
                        </a:rPr>
                        <a:t>1</a:t>
                      </a:r>
                      <a:r>
                        <a:rPr lang="en-US" sz="900" dirty="0">
                          <a:effectLst/>
                        </a:rPr>
                        <a:t>/20</a:t>
                      </a:r>
                      <a:r>
                        <a:rPr lang="ar-SA" sz="900" dirty="0">
                          <a:effectLst/>
                        </a:rPr>
                        <a:t>20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56910026"/>
                  </a:ext>
                </a:extLst>
              </a:tr>
              <a:tr h="170793">
                <a:tc>
                  <a:txBody>
                    <a:bodyPr/>
                    <a:lstStyle/>
                    <a:p>
                      <a:pPr marL="0" marR="63500">
                        <a:lnSpc>
                          <a:spcPct val="107000"/>
                        </a:lnSpc>
                        <a:spcBef>
                          <a:spcPts val="0"/>
                        </a:spcBef>
                        <a:spcAft>
                          <a:spcPts val="0"/>
                        </a:spcAft>
                      </a:pPr>
                      <a:r>
                        <a:rPr lang="en-US" sz="900" dirty="0">
                          <a:effectLst/>
                        </a:rPr>
                        <a:t>Turkmenistan (Protocol Amendment)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15/3/2018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5/2/2019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654222385"/>
                  </a:ext>
                </a:extLst>
              </a:tr>
              <a:tr h="170793">
                <a:tc>
                  <a:txBody>
                    <a:bodyPr/>
                    <a:lstStyle/>
                    <a:p>
                      <a:pPr marL="0" marR="63500">
                        <a:lnSpc>
                          <a:spcPct val="107000"/>
                        </a:lnSpc>
                        <a:spcBef>
                          <a:spcPts val="0"/>
                        </a:spcBef>
                        <a:spcAft>
                          <a:spcPts val="0"/>
                        </a:spcAft>
                      </a:pPr>
                      <a:r>
                        <a:rPr lang="en-US" sz="900" dirty="0">
                          <a:effectLst/>
                        </a:rPr>
                        <a:t>Mali</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6/3/2018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581256469"/>
                  </a:ext>
                </a:extLst>
              </a:tr>
              <a:tr h="170793">
                <a:tc>
                  <a:txBody>
                    <a:bodyPr/>
                    <a:lstStyle/>
                    <a:p>
                      <a:pPr marL="0" marR="63500">
                        <a:lnSpc>
                          <a:spcPct val="107000"/>
                        </a:lnSpc>
                        <a:spcBef>
                          <a:spcPts val="0"/>
                        </a:spcBef>
                        <a:spcAft>
                          <a:spcPts val="0"/>
                        </a:spcAft>
                      </a:pPr>
                      <a:r>
                        <a:rPr lang="en-US" sz="900" dirty="0">
                          <a:effectLst/>
                        </a:rPr>
                        <a:t>Angola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8/2/2018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28/3/2020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76352182"/>
                  </a:ext>
                </a:extLst>
              </a:tr>
            </a:tbl>
          </a:graphicData>
        </a:graphic>
      </p:graphicFrame>
    </p:spTree>
    <p:extLst>
      <p:ext uri="{BB962C8B-B14F-4D97-AF65-F5344CB8AC3E}">
        <p14:creationId xmlns:p14="http://schemas.microsoft.com/office/powerpoint/2010/main" val="2460138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FCBF9F-3DA5-45FB-A781-0CDF78E0457E}"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11031600"/>
              </p:ext>
            </p:extLst>
          </p:nvPr>
        </p:nvGraphicFramePr>
        <p:xfrm>
          <a:off x="914400" y="1219200"/>
          <a:ext cx="7315201" cy="4952997"/>
        </p:xfrm>
        <a:graphic>
          <a:graphicData uri="http://schemas.openxmlformats.org/drawingml/2006/table">
            <a:tbl>
              <a:tblPr firstRow="1" firstCol="1" bandRow="1">
                <a:tableStyleId>{5DA37D80-6434-44D0-A028-1B22A696006F}</a:tableStyleId>
              </a:tblPr>
              <a:tblGrid>
                <a:gridCol w="4057170">
                  <a:extLst>
                    <a:ext uri="{9D8B030D-6E8A-4147-A177-3AD203B41FA5}">
                      <a16:colId xmlns:a16="http://schemas.microsoft.com/office/drawing/2014/main" val="2042433846"/>
                    </a:ext>
                  </a:extLst>
                </a:gridCol>
                <a:gridCol w="1413863">
                  <a:extLst>
                    <a:ext uri="{9D8B030D-6E8A-4147-A177-3AD203B41FA5}">
                      <a16:colId xmlns:a16="http://schemas.microsoft.com/office/drawing/2014/main" val="2830671876"/>
                    </a:ext>
                  </a:extLst>
                </a:gridCol>
                <a:gridCol w="1844168">
                  <a:extLst>
                    <a:ext uri="{9D8B030D-6E8A-4147-A177-3AD203B41FA5}">
                      <a16:colId xmlns:a16="http://schemas.microsoft.com/office/drawing/2014/main" val="811410497"/>
                    </a:ext>
                  </a:extLst>
                </a:gridCol>
              </a:tblGrid>
              <a:tr h="170793">
                <a:tc>
                  <a:txBody>
                    <a:bodyPr/>
                    <a:lstStyle/>
                    <a:p>
                      <a:pPr marL="63500" marR="63500">
                        <a:lnSpc>
                          <a:spcPct val="107000"/>
                        </a:lnSpc>
                        <a:spcBef>
                          <a:spcPts val="0"/>
                        </a:spcBef>
                        <a:spcAft>
                          <a:spcPts val="0"/>
                        </a:spcAft>
                      </a:pPr>
                      <a:r>
                        <a:rPr lang="en-US" sz="900" dirty="0">
                          <a:effectLst/>
                        </a:rPr>
                        <a:t>Country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Final Signature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Entry into force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431070431"/>
                  </a:ext>
                </a:extLst>
              </a:tr>
              <a:tr h="170793">
                <a:tc>
                  <a:txBody>
                    <a:bodyPr/>
                    <a:lstStyle/>
                    <a:p>
                      <a:pPr marL="0" marR="63500">
                        <a:lnSpc>
                          <a:spcPct val="107000"/>
                        </a:lnSpc>
                        <a:spcBef>
                          <a:spcPts val="0"/>
                        </a:spcBef>
                        <a:spcAft>
                          <a:spcPts val="0"/>
                        </a:spcAft>
                      </a:pPr>
                      <a:r>
                        <a:rPr lang="en-US" sz="900" dirty="0">
                          <a:effectLst/>
                        </a:rPr>
                        <a:t>Colombia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12/11/2017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741874632"/>
                  </a:ext>
                </a:extLst>
              </a:tr>
              <a:tr h="170793">
                <a:tc>
                  <a:txBody>
                    <a:bodyPr/>
                    <a:lstStyle/>
                    <a:p>
                      <a:pPr marL="0" marR="63500">
                        <a:lnSpc>
                          <a:spcPct val="107000"/>
                        </a:lnSpc>
                        <a:spcBef>
                          <a:spcPts val="0"/>
                        </a:spcBef>
                        <a:spcAft>
                          <a:spcPts val="0"/>
                        </a:spcAft>
                      </a:pPr>
                      <a:r>
                        <a:rPr lang="en-US" sz="900" dirty="0">
                          <a:effectLst/>
                        </a:rPr>
                        <a:t>Rwanda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1/11/2017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26500596"/>
                  </a:ext>
                </a:extLst>
              </a:tr>
              <a:tr h="170793">
                <a:tc>
                  <a:txBody>
                    <a:bodyPr/>
                    <a:lstStyle/>
                    <a:p>
                      <a:pPr marL="0" marR="63500">
                        <a:lnSpc>
                          <a:spcPct val="107000"/>
                        </a:lnSpc>
                        <a:spcBef>
                          <a:spcPts val="0"/>
                        </a:spcBef>
                        <a:spcAft>
                          <a:spcPts val="0"/>
                        </a:spcAft>
                      </a:pPr>
                      <a:r>
                        <a:rPr lang="en-US" sz="900" dirty="0">
                          <a:effectLst/>
                        </a:rPr>
                        <a:t>Maldives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17/10/2017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9/8/2018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170743274"/>
                  </a:ext>
                </a:extLst>
              </a:tr>
              <a:tr h="170793">
                <a:tc>
                  <a:txBody>
                    <a:bodyPr/>
                    <a:lstStyle/>
                    <a:p>
                      <a:pPr marL="0" marR="63500">
                        <a:lnSpc>
                          <a:spcPct val="107000"/>
                        </a:lnSpc>
                        <a:spcBef>
                          <a:spcPts val="0"/>
                        </a:spcBef>
                        <a:spcAft>
                          <a:spcPts val="0"/>
                        </a:spcAft>
                      </a:pPr>
                      <a:r>
                        <a:rPr lang="en-US" sz="900" dirty="0">
                          <a:effectLst/>
                        </a:rPr>
                        <a:t>Costa Rica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3/10/2017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18579897"/>
                  </a:ext>
                </a:extLst>
              </a:tr>
              <a:tr h="170793">
                <a:tc>
                  <a:txBody>
                    <a:bodyPr/>
                    <a:lstStyle/>
                    <a:p>
                      <a:pPr marL="0" marR="63500">
                        <a:lnSpc>
                          <a:spcPct val="107000"/>
                        </a:lnSpc>
                        <a:spcBef>
                          <a:spcPts val="0"/>
                        </a:spcBef>
                        <a:spcAft>
                          <a:spcPts val="0"/>
                        </a:spcAft>
                      </a:pPr>
                      <a:r>
                        <a:rPr lang="en-US" sz="900" dirty="0">
                          <a:effectLst/>
                        </a:rPr>
                        <a:t>Iraq</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3/10/2017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550873875"/>
                  </a:ext>
                </a:extLst>
              </a:tr>
              <a:tr h="170793">
                <a:tc>
                  <a:txBody>
                    <a:bodyPr/>
                    <a:lstStyle/>
                    <a:p>
                      <a:pPr marL="0" marR="63500">
                        <a:lnSpc>
                          <a:spcPct val="107000"/>
                        </a:lnSpc>
                        <a:spcBef>
                          <a:spcPts val="0"/>
                        </a:spcBef>
                        <a:spcAft>
                          <a:spcPts val="0"/>
                        </a:spcAft>
                      </a:pPr>
                      <a:r>
                        <a:rPr lang="en-US" sz="900" dirty="0">
                          <a:effectLst/>
                        </a:rPr>
                        <a:t>Croatia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13/7/2017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1/1/2019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337716557"/>
                  </a:ext>
                </a:extLst>
              </a:tr>
              <a:tr h="170793">
                <a:tc>
                  <a:txBody>
                    <a:bodyPr/>
                    <a:lstStyle/>
                    <a:p>
                      <a:pPr marL="0" marR="63500">
                        <a:lnSpc>
                          <a:spcPct val="107000"/>
                        </a:lnSpc>
                        <a:spcBef>
                          <a:spcPts val="0"/>
                        </a:spcBef>
                        <a:spcAft>
                          <a:spcPts val="0"/>
                        </a:spcAft>
                      </a:pPr>
                      <a:r>
                        <a:rPr lang="en-US" sz="900" dirty="0">
                          <a:effectLst/>
                        </a:rPr>
                        <a:t>Cameroon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13/7/2017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817180820"/>
                  </a:ext>
                </a:extLst>
              </a:tr>
              <a:tr h="170793">
                <a:tc>
                  <a:txBody>
                    <a:bodyPr/>
                    <a:lstStyle/>
                    <a:p>
                      <a:pPr marL="0" marR="63500">
                        <a:lnSpc>
                          <a:spcPct val="107000"/>
                        </a:lnSpc>
                        <a:spcBef>
                          <a:spcPts val="0"/>
                        </a:spcBef>
                        <a:spcAft>
                          <a:spcPts val="0"/>
                        </a:spcAft>
                      </a:pPr>
                      <a:r>
                        <a:rPr lang="en-US" sz="900" dirty="0">
                          <a:effectLst/>
                        </a:rPr>
                        <a:t>Moldova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10/7/2017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26/7/2018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658816915"/>
                  </a:ext>
                </a:extLst>
              </a:tr>
              <a:tr h="170793">
                <a:tc>
                  <a:txBody>
                    <a:bodyPr/>
                    <a:lstStyle/>
                    <a:p>
                      <a:pPr marL="0" marR="63500">
                        <a:lnSpc>
                          <a:spcPct val="107000"/>
                        </a:lnSpc>
                        <a:spcBef>
                          <a:spcPts val="0"/>
                        </a:spcBef>
                        <a:spcAft>
                          <a:spcPts val="0"/>
                        </a:spcAft>
                      </a:pPr>
                      <a:r>
                        <a:rPr lang="en-US" sz="900" dirty="0">
                          <a:effectLst/>
                        </a:rPr>
                        <a:t>Burundi</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6/2/2017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71735395"/>
                  </a:ext>
                </a:extLst>
              </a:tr>
              <a:tr h="170793">
                <a:tc>
                  <a:txBody>
                    <a:bodyPr/>
                    <a:lstStyle/>
                    <a:p>
                      <a:pPr marL="0" marR="63500">
                        <a:lnSpc>
                          <a:spcPct val="107000"/>
                        </a:lnSpc>
                        <a:spcBef>
                          <a:spcPts val="0"/>
                        </a:spcBef>
                        <a:spcAft>
                          <a:spcPts val="0"/>
                        </a:spcAft>
                      </a:pPr>
                      <a:r>
                        <a:rPr lang="en-US" sz="900" dirty="0">
                          <a:effectLst/>
                        </a:rPr>
                        <a:t>Paraguay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16/1/2017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20/1/2019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459323418"/>
                  </a:ext>
                </a:extLst>
              </a:tr>
              <a:tr h="170793">
                <a:tc>
                  <a:txBody>
                    <a:bodyPr/>
                    <a:lstStyle/>
                    <a:p>
                      <a:pPr marL="0" marR="63500">
                        <a:lnSpc>
                          <a:spcPct val="107000"/>
                        </a:lnSpc>
                        <a:spcBef>
                          <a:spcPts val="0"/>
                        </a:spcBef>
                        <a:spcAft>
                          <a:spcPts val="0"/>
                        </a:spcAft>
                      </a:pPr>
                      <a:r>
                        <a:rPr lang="en-US" sz="900" dirty="0">
                          <a:effectLst/>
                        </a:rPr>
                        <a:t>Antigua and Barbuda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15/1/2017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8317844"/>
                  </a:ext>
                </a:extLst>
              </a:tr>
              <a:tr h="170793">
                <a:tc>
                  <a:txBody>
                    <a:bodyPr/>
                    <a:lstStyle/>
                    <a:p>
                      <a:pPr marL="0" marR="63500">
                        <a:lnSpc>
                          <a:spcPct val="107000"/>
                        </a:lnSpc>
                        <a:spcBef>
                          <a:spcPts val="0"/>
                        </a:spcBef>
                        <a:spcAft>
                          <a:spcPts val="0"/>
                        </a:spcAft>
                      </a:pPr>
                      <a:r>
                        <a:rPr lang="en-US" sz="900" dirty="0">
                          <a:effectLst/>
                        </a:rPr>
                        <a:t>Saint Kitts and Nevis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24/11/2016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866282412"/>
                  </a:ext>
                </a:extLst>
              </a:tr>
              <a:tr h="170793">
                <a:tc>
                  <a:txBody>
                    <a:bodyPr/>
                    <a:lstStyle/>
                    <a:p>
                      <a:pPr marL="0" marR="63500">
                        <a:lnSpc>
                          <a:spcPct val="107000"/>
                        </a:lnSpc>
                        <a:spcBef>
                          <a:spcPts val="0"/>
                        </a:spcBef>
                        <a:spcAft>
                          <a:spcPts val="0"/>
                        </a:spcAft>
                      </a:pPr>
                      <a:r>
                        <a:rPr lang="en-US" sz="900" dirty="0">
                          <a:effectLst/>
                        </a:rPr>
                        <a:t>Ecuador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9/11/2016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853780709"/>
                  </a:ext>
                </a:extLst>
              </a:tr>
              <a:tr h="170793">
                <a:tc>
                  <a:txBody>
                    <a:bodyPr/>
                    <a:lstStyle/>
                    <a:p>
                      <a:pPr marL="0" marR="63500">
                        <a:lnSpc>
                          <a:spcPct val="107000"/>
                        </a:lnSpc>
                        <a:spcBef>
                          <a:spcPts val="0"/>
                        </a:spcBef>
                        <a:spcAft>
                          <a:spcPts val="0"/>
                        </a:spcAft>
                      </a:pPr>
                      <a:r>
                        <a:rPr lang="en-US" sz="900" dirty="0">
                          <a:effectLst/>
                        </a:rPr>
                        <a:t>Argentina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3/11/2016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20/1/2019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261299659"/>
                  </a:ext>
                </a:extLst>
              </a:tr>
              <a:tr h="170793">
                <a:tc>
                  <a:txBody>
                    <a:bodyPr/>
                    <a:lstStyle/>
                    <a:p>
                      <a:pPr marL="0" marR="63500">
                        <a:lnSpc>
                          <a:spcPct val="107000"/>
                        </a:lnSpc>
                        <a:spcBef>
                          <a:spcPts val="0"/>
                        </a:spcBef>
                        <a:spcAft>
                          <a:spcPts val="0"/>
                        </a:spcAft>
                      </a:pPr>
                      <a:r>
                        <a:rPr lang="en-US" sz="900" dirty="0">
                          <a:effectLst/>
                        </a:rPr>
                        <a:t>Equatorial Guinea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19/10/2016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95434390"/>
                  </a:ext>
                </a:extLst>
              </a:tr>
              <a:tr h="170793">
                <a:tc>
                  <a:txBody>
                    <a:bodyPr/>
                    <a:lstStyle/>
                    <a:p>
                      <a:pPr marL="0" marR="63500">
                        <a:lnSpc>
                          <a:spcPct val="107000"/>
                        </a:lnSpc>
                        <a:spcBef>
                          <a:spcPts val="0"/>
                        </a:spcBef>
                        <a:spcAft>
                          <a:spcPts val="0"/>
                        </a:spcAft>
                      </a:pPr>
                      <a:r>
                        <a:rPr lang="en-US" sz="900" dirty="0">
                          <a:effectLst/>
                        </a:rPr>
                        <a:t>Kosovo</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20/5/2016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3/7/2017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889815687"/>
                  </a:ext>
                </a:extLst>
              </a:tr>
              <a:tr h="170793">
                <a:tc>
                  <a:txBody>
                    <a:bodyPr/>
                    <a:lstStyle/>
                    <a:p>
                      <a:pPr marL="0" marR="63500">
                        <a:lnSpc>
                          <a:spcPct val="107000"/>
                        </a:lnSpc>
                        <a:spcBef>
                          <a:spcPts val="0"/>
                        </a:spcBef>
                        <a:spcAft>
                          <a:spcPts val="0"/>
                        </a:spcAft>
                      </a:pPr>
                      <a:r>
                        <a:rPr lang="en-US" sz="900" dirty="0">
                          <a:effectLst/>
                        </a:rPr>
                        <a:t>Jersey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20/4/2016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25/9/2017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395447965"/>
                  </a:ext>
                </a:extLst>
              </a:tr>
              <a:tr h="170793">
                <a:tc>
                  <a:txBody>
                    <a:bodyPr/>
                    <a:lstStyle/>
                    <a:p>
                      <a:pPr marL="0" marR="63500">
                        <a:lnSpc>
                          <a:spcPct val="107000"/>
                        </a:lnSpc>
                        <a:spcBef>
                          <a:spcPts val="0"/>
                        </a:spcBef>
                        <a:spcAft>
                          <a:spcPts val="0"/>
                        </a:spcAft>
                      </a:pPr>
                      <a:r>
                        <a:rPr lang="en-US" sz="900" dirty="0">
                          <a:effectLst/>
                        </a:rPr>
                        <a:t>United Kingdom of Great Britain and Northern Ireland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12/4/2016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25/12/2016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304632309"/>
                  </a:ext>
                </a:extLst>
              </a:tr>
              <a:tr h="170793">
                <a:tc>
                  <a:txBody>
                    <a:bodyPr/>
                    <a:lstStyle/>
                    <a:p>
                      <a:pPr marL="0" marR="63500">
                        <a:lnSpc>
                          <a:spcPct val="107000"/>
                        </a:lnSpc>
                        <a:spcBef>
                          <a:spcPts val="0"/>
                        </a:spcBef>
                        <a:spcAft>
                          <a:spcPts val="0"/>
                        </a:spcAft>
                      </a:pPr>
                      <a:r>
                        <a:rPr lang="en-US" sz="900" dirty="0">
                          <a:effectLst/>
                        </a:rPr>
                        <a:t>Jordan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5/4/2016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10/1/2017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954025468"/>
                  </a:ext>
                </a:extLst>
              </a:tr>
              <a:tr h="170793">
                <a:tc>
                  <a:txBody>
                    <a:bodyPr/>
                    <a:lstStyle/>
                    <a:p>
                      <a:pPr marL="0" marR="63500">
                        <a:lnSpc>
                          <a:spcPct val="107000"/>
                        </a:lnSpc>
                        <a:spcBef>
                          <a:spcPts val="0"/>
                        </a:spcBef>
                        <a:spcAft>
                          <a:spcPts val="0"/>
                        </a:spcAft>
                      </a:pPr>
                      <a:r>
                        <a:rPr lang="en-US" sz="900" dirty="0">
                          <a:effectLst/>
                        </a:rPr>
                        <a:t>Nigeria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18/1/2016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a:lnSpc>
                          <a:spcPct val="107000"/>
                        </a:lnSpc>
                      </a:pPr>
                      <a:endParaRPr lang="en-US" sz="900" dirty="0">
                        <a:effectLst/>
                        <a:latin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095591039"/>
                  </a:ext>
                </a:extLst>
              </a:tr>
              <a:tr h="170793">
                <a:tc>
                  <a:txBody>
                    <a:bodyPr/>
                    <a:lstStyle/>
                    <a:p>
                      <a:pPr marL="0" marR="63500">
                        <a:lnSpc>
                          <a:spcPct val="107000"/>
                        </a:lnSpc>
                        <a:spcBef>
                          <a:spcPts val="0"/>
                        </a:spcBef>
                        <a:spcAft>
                          <a:spcPts val="0"/>
                        </a:spcAft>
                      </a:pPr>
                      <a:r>
                        <a:rPr lang="en-US" sz="900" dirty="0">
                          <a:effectLst/>
                        </a:rPr>
                        <a:t>Slovak</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21/12/2015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1/4/2017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175673404"/>
                  </a:ext>
                </a:extLst>
              </a:tr>
              <a:tr h="170793">
                <a:tc>
                  <a:txBody>
                    <a:bodyPr/>
                    <a:lstStyle/>
                    <a:p>
                      <a:pPr marL="0" marR="63500">
                        <a:lnSpc>
                          <a:spcPct val="107000"/>
                        </a:lnSpc>
                        <a:spcBef>
                          <a:spcPts val="0"/>
                        </a:spcBef>
                        <a:spcAft>
                          <a:spcPts val="0"/>
                        </a:spcAft>
                      </a:pPr>
                      <a:r>
                        <a:rPr lang="en-US" sz="900" dirty="0">
                          <a:effectLst/>
                        </a:rPr>
                        <a:t>South Africa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23/11/2015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23/11/2016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564183372"/>
                  </a:ext>
                </a:extLst>
              </a:tr>
              <a:tr h="170793">
                <a:tc>
                  <a:txBody>
                    <a:bodyPr/>
                    <a:lstStyle/>
                    <a:p>
                      <a:pPr marL="0" marR="63500">
                        <a:lnSpc>
                          <a:spcPct val="107000"/>
                        </a:lnSpc>
                        <a:spcBef>
                          <a:spcPts val="0"/>
                        </a:spcBef>
                        <a:spcAft>
                          <a:spcPts val="0"/>
                        </a:spcAft>
                      </a:pPr>
                      <a:r>
                        <a:rPr lang="en-US" sz="900" dirty="0">
                          <a:effectLst/>
                        </a:rPr>
                        <a:t>Macedonia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26/10/2015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7/2/2017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539413037"/>
                  </a:ext>
                </a:extLst>
              </a:tr>
              <a:tr h="170793">
                <a:tc>
                  <a:txBody>
                    <a:bodyPr/>
                    <a:lstStyle/>
                    <a:p>
                      <a:pPr marL="0" marR="63500">
                        <a:lnSpc>
                          <a:spcPct val="107000"/>
                        </a:lnSpc>
                        <a:spcBef>
                          <a:spcPts val="0"/>
                        </a:spcBef>
                        <a:spcAft>
                          <a:spcPts val="0"/>
                        </a:spcAft>
                      </a:pPr>
                      <a:r>
                        <a:rPr lang="en-US" sz="900" dirty="0">
                          <a:effectLst/>
                        </a:rPr>
                        <a:t>Senegal</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22/10/2015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2</a:t>
                      </a:r>
                      <a:r>
                        <a:rPr lang="en-US" sz="900" dirty="0">
                          <a:effectLst/>
                        </a:rPr>
                        <a:t>/7/2017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939819802"/>
                  </a:ext>
                </a:extLst>
              </a:tr>
              <a:tr h="170793">
                <a:tc>
                  <a:txBody>
                    <a:bodyPr/>
                    <a:lstStyle/>
                    <a:p>
                      <a:pPr marL="0" marR="63500">
                        <a:lnSpc>
                          <a:spcPct val="107000"/>
                        </a:lnSpc>
                        <a:spcBef>
                          <a:spcPts val="0"/>
                        </a:spcBef>
                        <a:spcAft>
                          <a:spcPts val="0"/>
                        </a:spcAft>
                      </a:pPr>
                      <a:r>
                        <a:rPr lang="en-US" sz="900" dirty="0">
                          <a:effectLst/>
                        </a:rPr>
                        <a:t>Mauritania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21/10/2015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18/7/2019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330045102"/>
                  </a:ext>
                </a:extLst>
              </a:tr>
              <a:tr h="170793">
                <a:tc>
                  <a:txBody>
                    <a:bodyPr/>
                    <a:lstStyle/>
                    <a:p>
                      <a:pPr marL="0" marR="63500">
                        <a:lnSpc>
                          <a:spcPct val="107000"/>
                        </a:lnSpc>
                        <a:spcBef>
                          <a:spcPts val="0"/>
                        </a:spcBef>
                        <a:spcAft>
                          <a:spcPts val="0"/>
                        </a:spcAft>
                      </a:pPr>
                      <a:r>
                        <a:rPr lang="en-US" sz="900" dirty="0">
                          <a:effectLst/>
                        </a:rPr>
                        <a:t>Belize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1</a:t>
                      </a:r>
                      <a:r>
                        <a:rPr lang="en-US" sz="900" dirty="0">
                          <a:effectLst/>
                        </a:rPr>
                        <a:t>/10/2015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24</a:t>
                      </a:r>
                      <a:r>
                        <a:rPr lang="en-US" sz="900" dirty="0">
                          <a:effectLst/>
                        </a:rPr>
                        <a:t>/</a:t>
                      </a:r>
                      <a:r>
                        <a:rPr lang="ar-SA" sz="900" dirty="0">
                          <a:effectLst/>
                        </a:rPr>
                        <a:t>10</a:t>
                      </a:r>
                      <a:r>
                        <a:rPr lang="en-US" sz="900" dirty="0">
                          <a:effectLst/>
                        </a:rPr>
                        <a:t>/2017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127999138"/>
                  </a:ext>
                </a:extLst>
              </a:tr>
              <a:tr h="170793">
                <a:tc>
                  <a:txBody>
                    <a:bodyPr/>
                    <a:lstStyle/>
                    <a:p>
                      <a:pPr marL="0" marR="63500">
                        <a:lnSpc>
                          <a:spcPct val="107000"/>
                        </a:lnSpc>
                        <a:spcBef>
                          <a:spcPts val="0"/>
                        </a:spcBef>
                        <a:spcAft>
                          <a:spcPts val="0"/>
                        </a:spcAft>
                      </a:pPr>
                      <a:r>
                        <a:rPr lang="en-US" sz="900" dirty="0">
                          <a:effectLst/>
                        </a:rPr>
                        <a:t>Liechtenstein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1</a:t>
                      </a:r>
                      <a:r>
                        <a:rPr lang="en-US" sz="900" dirty="0">
                          <a:effectLst/>
                        </a:rPr>
                        <a:t>/10/2015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24/2/2017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904461324"/>
                  </a:ext>
                </a:extLst>
              </a:tr>
              <a:tr h="170793">
                <a:tc>
                  <a:txBody>
                    <a:bodyPr/>
                    <a:lstStyle/>
                    <a:p>
                      <a:pPr marL="0" marR="63500">
                        <a:lnSpc>
                          <a:spcPct val="107000"/>
                        </a:lnSpc>
                        <a:spcBef>
                          <a:spcPts val="0"/>
                        </a:spcBef>
                        <a:spcAft>
                          <a:spcPts val="0"/>
                        </a:spcAft>
                      </a:pPr>
                      <a:r>
                        <a:rPr lang="en-US" sz="900" dirty="0">
                          <a:effectLst/>
                        </a:rPr>
                        <a:t>Andorra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28/7/2015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rtl="1">
                        <a:lnSpc>
                          <a:spcPct val="107000"/>
                        </a:lnSpc>
                        <a:spcBef>
                          <a:spcPts val="0"/>
                        </a:spcBef>
                        <a:spcAft>
                          <a:spcPts val="0"/>
                        </a:spcAft>
                      </a:pPr>
                      <a:r>
                        <a:rPr lang="ar-SA" sz="900" dirty="0">
                          <a:effectLst/>
                        </a:rPr>
                        <a:t>1</a:t>
                      </a:r>
                      <a:r>
                        <a:rPr lang="en-US" sz="900" dirty="0">
                          <a:effectLst/>
                        </a:rPr>
                        <a:t>/8/2017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324934083"/>
                  </a:ext>
                </a:extLst>
              </a:tr>
            </a:tbl>
          </a:graphicData>
        </a:graphic>
      </p:graphicFrame>
    </p:spTree>
    <p:extLst>
      <p:ext uri="{BB962C8B-B14F-4D97-AF65-F5344CB8AC3E}">
        <p14:creationId xmlns:p14="http://schemas.microsoft.com/office/powerpoint/2010/main" val="972427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FCBF9F-3DA5-45FB-A781-0CDF78E0457E}" type="slidenum">
              <a:rPr lang="en-US" smtClean="0"/>
              <a:pPr/>
              <a:t>25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45029335"/>
              </p:ext>
            </p:extLst>
          </p:nvPr>
        </p:nvGraphicFramePr>
        <p:xfrm>
          <a:off x="838200" y="1219200"/>
          <a:ext cx="7391400" cy="4876814"/>
        </p:xfrm>
        <a:graphic>
          <a:graphicData uri="http://schemas.openxmlformats.org/drawingml/2006/table">
            <a:tbl>
              <a:tblPr firstRow="1" firstCol="1" bandRow="1">
                <a:tableStyleId>{5DA37D80-6434-44D0-A028-1B22A696006F}</a:tableStyleId>
              </a:tblPr>
              <a:tblGrid>
                <a:gridCol w="4099432">
                  <a:extLst>
                    <a:ext uri="{9D8B030D-6E8A-4147-A177-3AD203B41FA5}">
                      <a16:colId xmlns:a16="http://schemas.microsoft.com/office/drawing/2014/main" val="4139976906"/>
                    </a:ext>
                  </a:extLst>
                </a:gridCol>
                <a:gridCol w="1428590">
                  <a:extLst>
                    <a:ext uri="{9D8B030D-6E8A-4147-A177-3AD203B41FA5}">
                      <a16:colId xmlns:a16="http://schemas.microsoft.com/office/drawing/2014/main" val="828868843"/>
                    </a:ext>
                  </a:extLst>
                </a:gridCol>
                <a:gridCol w="1863378">
                  <a:extLst>
                    <a:ext uri="{9D8B030D-6E8A-4147-A177-3AD203B41FA5}">
                      <a16:colId xmlns:a16="http://schemas.microsoft.com/office/drawing/2014/main" val="2082724908"/>
                    </a:ext>
                  </a:extLst>
                </a:gridCol>
              </a:tblGrid>
              <a:tr h="168166">
                <a:tc>
                  <a:txBody>
                    <a:bodyPr/>
                    <a:lstStyle/>
                    <a:p>
                      <a:pPr marL="63500" marR="63500">
                        <a:lnSpc>
                          <a:spcPct val="107000"/>
                        </a:lnSpc>
                        <a:spcBef>
                          <a:spcPts val="0"/>
                        </a:spcBef>
                        <a:spcAft>
                          <a:spcPts val="0"/>
                        </a:spcAft>
                      </a:pPr>
                      <a:r>
                        <a:rPr lang="en-US" sz="900" dirty="0">
                          <a:effectLst/>
                        </a:rPr>
                        <a:t>Country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Final Signature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Entry into force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541985400"/>
                  </a:ext>
                </a:extLst>
              </a:tr>
              <a:tr h="168166">
                <a:tc>
                  <a:txBody>
                    <a:bodyPr/>
                    <a:lstStyle/>
                    <a:p>
                      <a:pPr marL="0" marR="63500">
                        <a:lnSpc>
                          <a:spcPct val="107000"/>
                        </a:lnSpc>
                        <a:spcBef>
                          <a:spcPts val="0"/>
                        </a:spcBef>
                        <a:spcAft>
                          <a:spcPts val="0"/>
                        </a:spcAft>
                      </a:pPr>
                      <a:r>
                        <a:rPr lang="en-US" sz="900" dirty="0">
                          <a:effectLst/>
                        </a:rPr>
                        <a:t>Gambia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27/7/2015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a:lnSpc>
                          <a:spcPct val="107000"/>
                        </a:lnSpc>
                      </a:pPr>
                      <a:endParaRPr lang="en-US" sz="900" dirty="0">
                        <a:effectLst/>
                        <a:latin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962490179"/>
                  </a:ext>
                </a:extLst>
              </a:tr>
              <a:tr h="168166">
                <a:tc>
                  <a:txBody>
                    <a:bodyPr/>
                    <a:lstStyle/>
                    <a:p>
                      <a:pPr marL="0" marR="63500">
                        <a:lnSpc>
                          <a:spcPct val="107000"/>
                        </a:lnSpc>
                        <a:spcBef>
                          <a:spcPts val="0"/>
                        </a:spcBef>
                        <a:spcAft>
                          <a:spcPts val="0"/>
                        </a:spcAft>
                      </a:pPr>
                      <a:r>
                        <a:rPr lang="en-US" sz="900" u="none" strike="noStrike" dirty="0">
                          <a:effectLst/>
                        </a:rPr>
                        <a:t>Uganda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8/6/2015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a:lnSpc>
                          <a:spcPct val="107000"/>
                        </a:lnSpc>
                      </a:pPr>
                      <a:endParaRPr lang="en-US" sz="900" dirty="0">
                        <a:effectLst/>
                        <a:latin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745759301"/>
                  </a:ext>
                </a:extLst>
              </a:tr>
              <a:tr h="168166">
                <a:tc>
                  <a:txBody>
                    <a:bodyPr/>
                    <a:lstStyle/>
                    <a:p>
                      <a:pPr marL="0" marR="63500">
                        <a:lnSpc>
                          <a:spcPct val="107000"/>
                        </a:lnSpc>
                        <a:spcBef>
                          <a:spcPts val="0"/>
                        </a:spcBef>
                        <a:spcAft>
                          <a:spcPts val="0"/>
                        </a:spcAft>
                      </a:pPr>
                      <a:r>
                        <a:rPr lang="en-US" sz="900" dirty="0">
                          <a:effectLst/>
                        </a:rPr>
                        <a:t>Romania “New”</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4/5/2015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0">
                        <a:lnSpc>
                          <a:spcPct val="107000"/>
                        </a:lnSpc>
                        <a:spcBef>
                          <a:spcPts val="0"/>
                        </a:spcBef>
                        <a:spcAft>
                          <a:spcPts val="0"/>
                        </a:spcAft>
                      </a:pPr>
                      <a:r>
                        <a:rPr lang="en-US" sz="900" dirty="0">
                          <a:effectLst/>
                        </a:rPr>
                        <a:t>11/12/2016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491763603"/>
                  </a:ext>
                </a:extLst>
              </a:tr>
              <a:tr h="168166">
                <a:tc>
                  <a:txBody>
                    <a:bodyPr/>
                    <a:lstStyle/>
                    <a:p>
                      <a:pPr marL="0" marR="63500">
                        <a:lnSpc>
                          <a:spcPct val="107000"/>
                        </a:lnSpc>
                        <a:spcBef>
                          <a:spcPts val="0"/>
                        </a:spcBef>
                        <a:spcAft>
                          <a:spcPts val="0"/>
                        </a:spcAft>
                      </a:pPr>
                      <a:r>
                        <a:rPr lang="en-US" sz="900" dirty="0">
                          <a:effectLst/>
                        </a:rPr>
                        <a:t>Ethiopia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12/4/2015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6/11/2018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152695055"/>
                  </a:ext>
                </a:extLst>
              </a:tr>
              <a:tr h="168166">
                <a:tc>
                  <a:txBody>
                    <a:bodyPr/>
                    <a:lstStyle/>
                    <a:p>
                      <a:pPr marL="0" marR="63500">
                        <a:lnSpc>
                          <a:spcPct val="107000"/>
                        </a:lnSpc>
                        <a:spcBef>
                          <a:spcPts val="0"/>
                        </a:spcBef>
                        <a:spcAft>
                          <a:spcPts val="0"/>
                        </a:spcAft>
                      </a:pPr>
                      <a:r>
                        <a:rPr lang="en-US" sz="900" dirty="0">
                          <a:effectLst/>
                        </a:rPr>
                        <a:t>Comoro Islands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26/3/2015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2/1/2018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846459577"/>
                  </a:ext>
                </a:extLst>
              </a:tr>
              <a:tr h="168166">
                <a:tc>
                  <a:txBody>
                    <a:bodyPr/>
                    <a:lstStyle/>
                    <a:p>
                      <a:pPr marL="0" marR="63500">
                        <a:lnSpc>
                          <a:spcPct val="107000"/>
                        </a:lnSpc>
                        <a:spcBef>
                          <a:spcPts val="0"/>
                        </a:spcBef>
                        <a:spcAft>
                          <a:spcPts val="0"/>
                        </a:spcAft>
                      </a:pPr>
                      <a:r>
                        <a:rPr lang="en-US" sz="900" dirty="0">
                          <a:effectLst/>
                        </a:rPr>
                        <a:t>Bermuda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12/2/2015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5/7/2019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285400600"/>
                  </a:ext>
                </a:extLst>
              </a:tr>
              <a:tr h="168166">
                <a:tc>
                  <a:txBody>
                    <a:bodyPr/>
                    <a:lstStyle/>
                    <a:p>
                      <a:pPr marL="0" marR="63500">
                        <a:lnSpc>
                          <a:spcPct val="107000"/>
                        </a:lnSpc>
                        <a:spcBef>
                          <a:spcPts val="0"/>
                        </a:spcBef>
                        <a:spcAft>
                          <a:spcPts val="0"/>
                        </a:spcAft>
                      </a:pPr>
                      <a:r>
                        <a:rPr lang="en-US" sz="900" dirty="0">
                          <a:effectLst/>
                        </a:rPr>
                        <a:t>Hong Kong</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11/12/2014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10/12/2015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105721690"/>
                  </a:ext>
                </a:extLst>
              </a:tr>
              <a:tr h="168166">
                <a:tc>
                  <a:txBody>
                    <a:bodyPr/>
                    <a:lstStyle/>
                    <a:p>
                      <a:pPr marL="0" marR="63500">
                        <a:lnSpc>
                          <a:spcPct val="107000"/>
                        </a:lnSpc>
                        <a:spcBef>
                          <a:spcPts val="0"/>
                        </a:spcBef>
                        <a:spcAft>
                          <a:spcPts val="0"/>
                        </a:spcAft>
                      </a:pPr>
                      <a:r>
                        <a:rPr lang="en-US" sz="900" dirty="0">
                          <a:effectLst/>
                        </a:rPr>
                        <a:t>Kyrgyzstan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7/12/2014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16/12/2015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98644047"/>
                  </a:ext>
                </a:extLst>
              </a:tr>
              <a:tr h="168166">
                <a:tc>
                  <a:txBody>
                    <a:bodyPr/>
                    <a:lstStyle/>
                    <a:p>
                      <a:pPr marL="0" marR="63500">
                        <a:lnSpc>
                          <a:spcPct val="107000"/>
                        </a:lnSpc>
                        <a:spcBef>
                          <a:spcPts val="0"/>
                        </a:spcBef>
                        <a:spcAft>
                          <a:spcPts val="0"/>
                        </a:spcAft>
                      </a:pPr>
                      <a:r>
                        <a:rPr lang="en-US" sz="900" dirty="0">
                          <a:effectLst/>
                        </a:rPr>
                        <a:t>Singapore Protocol Second Amendment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31/10/2014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16/3/2016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877922679"/>
                  </a:ext>
                </a:extLst>
              </a:tr>
              <a:tr h="168166">
                <a:tc>
                  <a:txBody>
                    <a:bodyPr/>
                    <a:lstStyle/>
                    <a:p>
                      <a:pPr marL="0" marR="63500">
                        <a:lnSpc>
                          <a:spcPct val="107000"/>
                        </a:lnSpc>
                        <a:spcBef>
                          <a:spcPts val="0"/>
                        </a:spcBef>
                        <a:spcAft>
                          <a:spcPts val="0"/>
                        </a:spcAft>
                      </a:pPr>
                      <a:r>
                        <a:rPr lang="en-US" sz="900" dirty="0">
                          <a:effectLst/>
                        </a:rPr>
                        <a:t>Luxembourg Protocol Amendment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26/10/2014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036170603"/>
                  </a:ext>
                </a:extLst>
              </a:tr>
              <a:tr h="168166">
                <a:tc>
                  <a:txBody>
                    <a:bodyPr/>
                    <a:lstStyle/>
                    <a:p>
                      <a:pPr marL="0" marR="63500">
                        <a:lnSpc>
                          <a:spcPct val="107000"/>
                        </a:lnSpc>
                        <a:spcBef>
                          <a:spcPts val="0"/>
                        </a:spcBef>
                        <a:spcAft>
                          <a:spcPts val="0"/>
                        </a:spcAft>
                      </a:pPr>
                      <a:r>
                        <a:rPr lang="en-US" sz="900" dirty="0">
                          <a:effectLst/>
                        </a:rPr>
                        <a:t>Uruguay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1">
                        <a:lnSpc>
                          <a:spcPct val="107000"/>
                        </a:lnSpc>
                        <a:spcBef>
                          <a:spcPts val="0"/>
                        </a:spcBef>
                        <a:spcAft>
                          <a:spcPts val="0"/>
                        </a:spcAft>
                      </a:pPr>
                      <a:r>
                        <a:rPr lang="ar-SA" sz="900" dirty="0">
                          <a:effectLst/>
                        </a:rPr>
                        <a:t>10</a:t>
                      </a:r>
                      <a:r>
                        <a:rPr lang="en-US" sz="900" dirty="0">
                          <a:effectLst/>
                        </a:rPr>
                        <a:t>/10/2014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14/6/2016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730699040"/>
                  </a:ext>
                </a:extLst>
              </a:tr>
              <a:tr h="168166">
                <a:tc>
                  <a:txBody>
                    <a:bodyPr/>
                    <a:lstStyle/>
                    <a:p>
                      <a:pPr marL="0" marR="63500">
                        <a:lnSpc>
                          <a:spcPct val="107000"/>
                        </a:lnSpc>
                        <a:spcBef>
                          <a:spcPts val="0"/>
                        </a:spcBef>
                        <a:spcAft>
                          <a:spcPts val="0"/>
                        </a:spcAft>
                      </a:pPr>
                      <a:r>
                        <a:rPr lang="en-US" sz="900" dirty="0">
                          <a:effectLst/>
                        </a:rPr>
                        <a:t>Barbados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a:t>
                      </a:r>
                      <a:r>
                        <a:rPr lang="ar-SA" sz="900" dirty="0">
                          <a:effectLst/>
                        </a:rPr>
                        <a:t>2</a:t>
                      </a:r>
                      <a:r>
                        <a:rPr lang="en-US" sz="900" dirty="0">
                          <a:effectLst/>
                        </a:rPr>
                        <a:t>/9/2014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18/2/2016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434378630"/>
                  </a:ext>
                </a:extLst>
              </a:tr>
              <a:tr h="168166">
                <a:tc>
                  <a:txBody>
                    <a:bodyPr/>
                    <a:lstStyle/>
                    <a:p>
                      <a:pPr marL="0" marR="63500">
                        <a:lnSpc>
                          <a:spcPct val="107000"/>
                        </a:lnSpc>
                        <a:spcBef>
                          <a:spcPts val="0"/>
                        </a:spcBef>
                        <a:spcAft>
                          <a:spcPts val="0"/>
                        </a:spcAft>
                      </a:pPr>
                      <a:r>
                        <a:rPr lang="en-US" sz="900" dirty="0">
                          <a:effectLst/>
                        </a:rPr>
                        <a:t>Albania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13/3/2014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a:t>
                      </a:r>
                      <a:r>
                        <a:rPr lang="ar-SA" sz="900" dirty="0">
                          <a:effectLst/>
                        </a:rPr>
                        <a:t>6</a:t>
                      </a:r>
                      <a:r>
                        <a:rPr lang="en-US" sz="900" dirty="0">
                          <a:effectLst/>
                        </a:rPr>
                        <a:t>/3/2015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325151981"/>
                  </a:ext>
                </a:extLst>
              </a:tr>
              <a:tr h="168166">
                <a:tc>
                  <a:txBody>
                    <a:bodyPr/>
                    <a:lstStyle/>
                    <a:p>
                      <a:pPr marL="0" marR="63500">
                        <a:lnSpc>
                          <a:spcPct val="107000"/>
                        </a:lnSpc>
                        <a:spcBef>
                          <a:spcPts val="0"/>
                        </a:spcBef>
                        <a:spcAft>
                          <a:spcPts val="0"/>
                        </a:spcAft>
                      </a:pPr>
                      <a:r>
                        <a:rPr lang="en-US" sz="900" dirty="0">
                          <a:effectLst/>
                        </a:rPr>
                        <a:t>Poland</a:t>
                      </a:r>
                      <a:r>
                        <a:rPr lang="ar-SA" sz="900" dirty="0">
                          <a:effectLst/>
                        </a:rPr>
                        <a:t> </a:t>
                      </a:r>
                      <a:r>
                        <a:rPr lang="en-US" sz="900" dirty="0">
                          <a:effectLst/>
                        </a:rPr>
                        <a:t>Protocol Amendment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11/12/2013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1/5/2015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07241079"/>
                  </a:ext>
                </a:extLst>
              </a:tr>
              <a:tr h="168166">
                <a:tc>
                  <a:txBody>
                    <a:bodyPr/>
                    <a:lstStyle/>
                    <a:p>
                      <a:pPr marL="0" marR="63500">
                        <a:lnSpc>
                          <a:spcPct val="107000"/>
                        </a:lnSpc>
                        <a:spcBef>
                          <a:spcPts val="0"/>
                        </a:spcBef>
                        <a:spcAft>
                          <a:spcPts val="0"/>
                        </a:spcAft>
                      </a:pPr>
                      <a:r>
                        <a:rPr lang="en-US" sz="900" dirty="0">
                          <a:effectLst/>
                        </a:rPr>
                        <a:t>Slovenia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12/10/2013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29/9/2014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524915479"/>
                  </a:ext>
                </a:extLst>
              </a:tr>
              <a:tr h="168166">
                <a:tc>
                  <a:txBody>
                    <a:bodyPr/>
                    <a:lstStyle/>
                    <a:p>
                      <a:pPr marL="0" marR="63500">
                        <a:lnSpc>
                          <a:spcPct val="107000"/>
                        </a:lnSpc>
                        <a:spcBef>
                          <a:spcPts val="0"/>
                        </a:spcBef>
                        <a:spcAft>
                          <a:spcPts val="0"/>
                        </a:spcAft>
                      </a:pPr>
                      <a:r>
                        <a:rPr lang="en-US" sz="900" dirty="0">
                          <a:effectLst/>
                        </a:rPr>
                        <a:t>Lithuania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30/6/2013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19/12/2014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554075680"/>
                  </a:ext>
                </a:extLst>
              </a:tr>
              <a:tr h="168166">
                <a:tc>
                  <a:txBody>
                    <a:bodyPr/>
                    <a:lstStyle/>
                    <a:p>
                      <a:pPr marL="0" marR="63500">
                        <a:lnSpc>
                          <a:spcPct val="107000"/>
                        </a:lnSpc>
                        <a:spcBef>
                          <a:spcPts val="0"/>
                        </a:spcBef>
                        <a:spcAft>
                          <a:spcPts val="0"/>
                        </a:spcAft>
                      </a:pPr>
                      <a:r>
                        <a:rPr lang="en-US" sz="900" dirty="0">
                          <a:effectLst/>
                        </a:rPr>
                        <a:t>Greece Protocol Amendment DTA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27/6/2013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16/12/2014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19214870"/>
                  </a:ext>
                </a:extLst>
              </a:tr>
              <a:tr h="168166">
                <a:tc>
                  <a:txBody>
                    <a:bodyPr/>
                    <a:lstStyle/>
                    <a:p>
                      <a:pPr marL="0" marR="63500">
                        <a:lnSpc>
                          <a:spcPct val="107000"/>
                        </a:lnSpc>
                        <a:spcBef>
                          <a:spcPts val="0"/>
                        </a:spcBef>
                        <a:spcAft>
                          <a:spcPts val="0"/>
                        </a:spcAft>
                      </a:pPr>
                      <a:r>
                        <a:rPr lang="en-US" sz="900" dirty="0">
                          <a:effectLst/>
                        </a:rPr>
                        <a:t>Brunei Darussalam</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21/5/2013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21/11/2014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20800528"/>
                  </a:ext>
                </a:extLst>
              </a:tr>
              <a:tr h="168166">
                <a:tc>
                  <a:txBody>
                    <a:bodyPr/>
                    <a:lstStyle/>
                    <a:p>
                      <a:pPr marL="0" marR="63500">
                        <a:lnSpc>
                          <a:spcPct val="107000"/>
                        </a:lnSpc>
                        <a:spcBef>
                          <a:spcPts val="0"/>
                        </a:spcBef>
                        <a:spcAft>
                          <a:spcPts val="0"/>
                        </a:spcAft>
                      </a:pPr>
                      <a:r>
                        <a:rPr lang="en-US" sz="900" dirty="0">
                          <a:effectLst/>
                        </a:rPr>
                        <a:t>Japan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2/5/2013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24/12/2014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914180698"/>
                  </a:ext>
                </a:extLst>
              </a:tr>
              <a:tr h="168166">
                <a:tc>
                  <a:txBody>
                    <a:bodyPr/>
                    <a:lstStyle/>
                    <a:p>
                      <a:pPr marL="0" marR="63500">
                        <a:lnSpc>
                          <a:spcPct val="107000"/>
                        </a:lnSpc>
                        <a:spcBef>
                          <a:spcPts val="0"/>
                        </a:spcBef>
                        <a:spcAft>
                          <a:spcPts val="0"/>
                        </a:spcAft>
                      </a:pPr>
                      <a:r>
                        <a:rPr lang="en-US" sz="900" dirty="0">
                          <a:effectLst/>
                        </a:rPr>
                        <a:t>Hungary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30/4/2013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4/10/2014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444912072"/>
                  </a:ext>
                </a:extLst>
              </a:tr>
              <a:tr h="168166">
                <a:tc>
                  <a:txBody>
                    <a:bodyPr/>
                    <a:lstStyle/>
                    <a:p>
                      <a:pPr marL="0" marR="63500">
                        <a:lnSpc>
                          <a:spcPct val="107000"/>
                        </a:lnSpc>
                        <a:spcBef>
                          <a:spcPts val="0"/>
                        </a:spcBef>
                        <a:spcAft>
                          <a:spcPts val="0"/>
                        </a:spcAft>
                      </a:pPr>
                      <a:r>
                        <a:rPr lang="en-US" sz="900" dirty="0">
                          <a:effectLst/>
                        </a:rPr>
                        <a:t>Libya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1/4/2013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a:lnSpc>
                          <a:spcPct val="107000"/>
                        </a:lnSpc>
                      </a:pPr>
                      <a:endParaRPr lang="en-US" sz="900" dirty="0">
                        <a:effectLst/>
                        <a:latin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997816981"/>
                  </a:ext>
                </a:extLst>
              </a:tr>
              <a:tr h="168166">
                <a:tc>
                  <a:txBody>
                    <a:bodyPr/>
                    <a:lstStyle/>
                    <a:p>
                      <a:pPr marL="0" marR="63500">
                        <a:lnSpc>
                          <a:spcPct val="107000"/>
                        </a:lnSpc>
                        <a:spcBef>
                          <a:spcPts val="0"/>
                        </a:spcBef>
                        <a:spcAft>
                          <a:spcPts val="0"/>
                        </a:spcAft>
                      </a:pPr>
                      <a:r>
                        <a:rPr lang="en-US" sz="900" dirty="0">
                          <a:effectLst/>
                        </a:rPr>
                        <a:t>Benin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4/3/2013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a:lnSpc>
                          <a:spcPct val="107000"/>
                        </a:lnSpc>
                      </a:pPr>
                      <a:endParaRPr lang="en-US" sz="900" dirty="0">
                        <a:effectLst/>
                        <a:latin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457150271"/>
                  </a:ext>
                </a:extLst>
              </a:tr>
              <a:tr h="168166">
                <a:tc>
                  <a:txBody>
                    <a:bodyPr/>
                    <a:lstStyle/>
                    <a:p>
                      <a:pPr marL="0" marR="63500">
                        <a:lnSpc>
                          <a:spcPct val="107000"/>
                        </a:lnSpc>
                        <a:spcBef>
                          <a:spcPts val="0"/>
                        </a:spcBef>
                        <a:spcAft>
                          <a:spcPts val="0"/>
                        </a:spcAft>
                      </a:pPr>
                      <a:r>
                        <a:rPr lang="en-US" sz="900" dirty="0">
                          <a:effectLst/>
                        </a:rPr>
                        <a:t>Serbia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13/1/2013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503186447"/>
                  </a:ext>
                </a:extLst>
              </a:tr>
              <a:tr h="168166">
                <a:tc>
                  <a:txBody>
                    <a:bodyPr/>
                    <a:lstStyle/>
                    <a:p>
                      <a:pPr marL="0" marR="63500">
                        <a:lnSpc>
                          <a:spcPct val="107000"/>
                        </a:lnSpc>
                        <a:spcBef>
                          <a:spcPts val="0"/>
                        </a:spcBef>
                        <a:spcAft>
                          <a:spcPts val="0"/>
                        </a:spcAft>
                      </a:pPr>
                      <a:r>
                        <a:rPr lang="en-US" sz="900" dirty="0">
                          <a:effectLst/>
                        </a:rPr>
                        <a:t>United Mexican States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1">
                        <a:lnSpc>
                          <a:spcPct val="107000"/>
                        </a:lnSpc>
                        <a:spcBef>
                          <a:spcPts val="0"/>
                        </a:spcBef>
                        <a:spcAft>
                          <a:spcPts val="0"/>
                        </a:spcAft>
                      </a:pPr>
                      <a:r>
                        <a:rPr lang="ar-SA" sz="900" dirty="0">
                          <a:effectLst/>
                        </a:rPr>
                        <a:t>20/11/2012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9/7/2014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768018850"/>
                  </a:ext>
                </a:extLst>
              </a:tr>
              <a:tr h="168166">
                <a:tc>
                  <a:txBody>
                    <a:bodyPr/>
                    <a:lstStyle/>
                    <a:p>
                      <a:pPr marL="0" marR="63500">
                        <a:lnSpc>
                          <a:spcPct val="107000"/>
                        </a:lnSpc>
                        <a:spcBef>
                          <a:spcPts val="0"/>
                        </a:spcBef>
                        <a:spcAft>
                          <a:spcPts val="0"/>
                        </a:spcAft>
                      </a:pPr>
                      <a:r>
                        <a:rPr lang="en-US" sz="900" dirty="0">
                          <a:effectLst/>
                        </a:rPr>
                        <a:t>Panama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13/10/2012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23/10/2013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903448"/>
                  </a:ext>
                </a:extLst>
              </a:tr>
              <a:tr h="168166">
                <a:tc>
                  <a:txBody>
                    <a:bodyPr/>
                    <a:lstStyle/>
                    <a:p>
                      <a:pPr marL="0" marR="63500">
                        <a:lnSpc>
                          <a:spcPct val="107000"/>
                        </a:lnSpc>
                        <a:spcBef>
                          <a:spcPts val="0"/>
                        </a:spcBef>
                        <a:spcAft>
                          <a:spcPts val="0"/>
                        </a:spcAft>
                      </a:pPr>
                      <a:r>
                        <a:rPr lang="en-US" sz="900" dirty="0">
                          <a:effectLst/>
                        </a:rPr>
                        <a:t>Palestine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24/9/2012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a:lnSpc>
                          <a:spcPct val="107000"/>
                        </a:lnSpc>
                      </a:pPr>
                      <a:endParaRPr lang="en-US" sz="900" dirty="0">
                        <a:effectLst/>
                        <a:latin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18472389"/>
                  </a:ext>
                </a:extLst>
              </a:tr>
              <a:tr h="168166">
                <a:tc>
                  <a:txBody>
                    <a:bodyPr/>
                    <a:lstStyle/>
                    <a:p>
                      <a:pPr marL="0" marR="63500">
                        <a:lnSpc>
                          <a:spcPct val="107000"/>
                        </a:lnSpc>
                        <a:spcBef>
                          <a:spcPts val="0"/>
                        </a:spcBef>
                        <a:spcAft>
                          <a:spcPts val="0"/>
                        </a:spcAft>
                      </a:pPr>
                      <a:r>
                        <a:rPr lang="en-US" sz="900" dirty="0">
                          <a:effectLst/>
                        </a:rPr>
                        <a:t>Fiji</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1">
                        <a:lnSpc>
                          <a:spcPct val="107000"/>
                        </a:lnSpc>
                        <a:spcBef>
                          <a:spcPts val="0"/>
                        </a:spcBef>
                        <a:spcAft>
                          <a:spcPts val="0"/>
                        </a:spcAft>
                      </a:pPr>
                      <a:r>
                        <a:rPr lang="ar-SA" sz="900" dirty="0">
                          <a:effectLst/>
                        </a:rPr>
                        <a:t>2</a:t>
                      </a:r>
                      <a:r>
                        <a:rPr lang="en-US" sz="900" dirty="0">
                          <a:effectLst/>
                        </a:rPr>
                        <a:t>/9/2012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20/12/2013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354163352"/>
                  </a:ext>
                </a:extLst>
              </a:tr>
              <a:tr h="168166">
                <a:tc>
                  <a:txBody>
                    <a:bodyPr/>
                    <a:lstStyle/>
                    <a:p>
                      <a:pPr marL="0" marR="63500">
                        <a:lnSpc>
                          <a:spcPct val="107000"/>
                        </a:lnSpc>
                        <a:spcBef>
                          <a:spcPts val="0"/>
                        </a:spcBef>
                        <a:spcAft>
                          <a:spcPts val="0"/>
                        </a:spcAft>
                      </a:pPr>
                      <a:r>
                        <a:rPr lang="en-US" sz="900" dirty="0">
                          <a:effectLst/>
                        </a:rPr>
                        <a:t>India (Protocol)</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16/4/2012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12/3/2013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809015271"/>
                  </a:ext>
                </a:extLst>
              </a:tr>
            </a:tbl>
          </a:graphicData>
        </a:graphic>
      </p:graphicFrame>
    </p:spTree>
    <p:extLst>
      <p:ext uri="{BB962C8B-B14F-4D97-AF65-F5344CB8AC3E}">
        <p14:creationId xmlns:p14="http://schemas.microsoft.com/office/powerpoint/2010/main" val="157871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FCBF9F-3DA5-45FB-A781-0CDF78E0457E}" type="slidenum">
              <a:rPr lang="en-US" smtClean="0"/>
              <a:pPr/>
              <a:t>26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029867474"/>
              </p:ext>
            </p:extLst>
          </p:nvPr>
        </p:nvGraphicFramePr>
        <p:xfrm>
          <a:off x="685800" y="1219200"/>
          <a:ext cx="7543800" cy="4876814"/>
        </p:xfrm>
        <a:graphic>
          <a:graphicData uri="http://schemas.openxmlformats.org/drawingml/2006/table">
            <a:tbl>
              <a:tblPr firstRow="1" firstCol="1" bandRow="1">
                <a:tableStyleId>{5DA37D80-6434-44D0-A028-1B22A696006F}</a:tableStyleId>
              </a:tblPr>
              <a:tblGrid>
                <a:gridCol w="4183956">
                  <a:extLst>
                    <a:ext uri="{9D8B030D-6E8A-4147-A177-3AD203B41FA5}">
                      <a16:colId xmlns:a16="http://schemas.microsoft.com/office/drawing/2014/main" val="4013725596"/>
                    </a:ext>
                  </a:extLst>
                </a:gridCol>
                <a:gridCol w="1458046">
                  <a:extLst>
                    <a:ext uri="{9D8B030D-6E8A-4147-A177-3AD203B41FA5}">
                      <a16:colId xmlns:a16="http://schemas.microsoft.com/office/drawing/2014/main" val="4070310017"/>
                    </a:ext>
                  </a:extLst>
                </a:gridCol>
                <a:gridCol w="1901798">
                  <a:extLst>
                    <a:ext uri="{9D8B030D-6E8A-4147-A177-3AD203B41FA5}">
                      <a16:colId xmlns:a16="http://schemas.microsoft.com/office/drawing/2014/main" val="1685867329"/>
                    </a:ext>
                  </a:extLst>
                </a:gridCol>
              </a:tblGrid>
              <a:tr h="168166">
                <a:tc>
                  <a:txBody>
                    <a:bodyPr/>
                    <a:lstStyle/>
                    <a:p>
                      <a:pPr marL="63500" marR="63500">
                        <a:lnSpc>
                          <a:spcPct val="107000"/>
                        </a:lnSpc>
                        <a:spcBef>
                          <a:spcPts val="0"/>
                        </a:spcBef>
                        <a:spcAft>
                          <a:spcPts val="0"/>
                        </a:spcAft>
                      </a:pPr>
                      <a:r>
                        <a:rPr lang="en-US" sz="900" dirty="0">
                          <a:effectLst/>
                        </a:rPr>
                        <a:t>Country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Final Signature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Entry into force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002019446"/>
                  </a:ext>
                </a:extLst>
              </a:tr>
              <a:tr h="168166">
                <a:tc>
                  <a:txBody>
                    <a:bodyPr/>
                    <a:lstStyle/>
                    <a:p>
                      <a:pPr marL="0" marR="63500">
                        <a:lnSpc>
                          <a:spcPct val="107000"/>
                        </a:lnSpc>
                        <a:spcBef>
                          <a:spcPts val="0"/>
                        </a:spcBef>
                        <a:spcAft>
                          <a:spcPts val="0"/>
                        </a:spcAft>
                      </a:pPr>
                      <a:r>
                        <a:rPr lang="en-US" sz="900" dirty="0">
                          <a:effectLst/>
                        </a:rPr>
                        <a:t>Montenegro</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26/3/2012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11/2/2013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677367066"/>
                  </a:ext>
                </a:extLst>
              </a:tr>
              <a:tr h="168166">
                <a:tc>
                  <a:txBody>
                    <a:bodyPr/>
                    <a:lstStyle/>
                    <a:p>
                      <a:pPr marL="0" marR="63500">
                        <a:lnSpc>
                          <a:spcPct val="107000"/>
                        </a:lnSpc>
                        <a:spcBef>
                          <a:spcPts val="0"/>
                        </a:spcBef>
                        <a:spcAft>
                          <a:spcPts val="0"/>
                        </a:spcAft>
                      </a:pPr>
                      <a:r>
                        <a:rPr lang="en-US" sz="900" dirty="0">
                          <a:effectLst/>
                        </a:rPr>
                        <a:t>Latvia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11/3/2012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11/6/2013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665074059"/>
                  </a:ext>
                </a:extLst>
              </a:tr>
              <a:tr h="168166">
                <a:tc>
                  <a:txBody>
                    <a:bodyPr/>
                    <a:lstStyle/>
                    <a:p>
                      <a:pPr marL="0" marR="63500">
                        <a:lnSpc>
                          <a:spcPct val="107000"/>
                        </a:lnSpc>
                        <a:spcBef>
                          <a:spcPts val="0"/>
                        </a:spcBef>
                        <a:spcAft>
                          <a:spcPts val="0"/>
                        </a:spcAft>
                      </a:pPr>
                      <a:r>
                        <a:rPr lang="en-US" sz="900" dirty="0">
                          <a:effectLst/>
                        </a:rPr>
                        <a:t>Russia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7/12/2011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23/6/2013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099705768"/>
                  </a:ext>
                </a:extLst>
              </a:tr>
              <a:tr h="168166">
                <a:tc>
                  <a:txBody>
                    <a:bodyPr/>
                    <a:lstStyle/>
                    <a:p>
                      <a:pPr marL="0" marR="63500">
                        <a:lnSpc>
                          <a:spcPct val="107000"/>
                        </a:lnSpc>
                        <a:spcBef>
                          <a:spcPts val="0"/>
                        </a:spcBef>
                        <a:spcAft>
                          <a:spcPts val="0"/>
                        </a:spcAft>
                      </a:pPr>
                      <a:r>
                        <a:rPr lang="en-US" sz="900" dirty="0">
                          <a:effectLst/>
                        </a:rPr>
                        <a:t>Kenya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21/11/2011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22/2/2017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273459244"/>
                  </a:ext>
                </a:extLst>
              </a:tr>
              <a:tr h="168166">
                <a:tc>
                  <a:txBody>
                    <a:bodyPr/>
                    <a:lstStyle/>
                    <a:p>
                      <a:pPr marL="0" marR="63500">
                        <a:lnSpc>
                          <a:spcPct val="107000"/>
                        </a:lnSpc>
                        <a:spcBef>
                          <a:spcPts val="0"/>
                        </a:spcBef>
                        <a:spcAft>
                          <a:spcPts val="0"/>
                        </a:spcAft>
                      </a:pPr>
                      <a:r>
                        <a:rPr lang="en-US" sz="900" dirty="0">
                          <a:effectLst/>
                        </a:rPr>
                        <a:t>Guinea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13/11/2011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9/7/2014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585934880"/>
                  </a:ext>
                </a:extLst>
              </a:tr>
              <a:tr h="168166">
                <a:tc>
                  <a:txBody>
                    <a:bodyPr/>
                    <a:lstStyle/>
                    <a:p>
                      <a:pPr marL="0" marR="63500">
                        <a:lnSpc>
                          <a:spcPct val="107000"/>
                        </a:lnSpc>
                        <a:spcBef>
                          <a:spcPts val="0"/>
                        </a:spcBef>
                        <a:spcAft>
                          <a:spcPts val="0"/>
                        </a:spcAft>
                      </a:pPr>
                      <a:r>
                        <a:rPr lang="en-US" sz="900" dirty="0">
                          <a:effectLst/>
                        </a:rPr>
                        <a:t>Switzerland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6/10/2011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21/10/2012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52114964"/>
                  </a:ext>
                </a:extLst>
              </a:tr>
              <a:tr h="168166">
                <a:tc>
                  <a:txBody>
                    <a:bodyPr/>
                    <a:lstStyle/>
                    <a:p>
                      <a:pPr marL="0" marR="63500">
                        <a:lnSpc>
                          <a:spcPct val="107000"/>
                        </a:lnSpc>
                        <a:spcBef>
                          <a:spcPts val="0"/>
                        </a:spcBef>
                        <a:spcAft>
                          <a:spcPts val="0"/>
                        </a:spcAft>
                      </a:pPr>
                      <a:r>
                        <a:rPr lang="en-US" sz="900" dirty="0">
                          <a:effectLst/>
                        </a:rPr>
                        <a:t>Estonia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20/4/2011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29/3/2012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783593407"/>
                  </a:ext>
                </a:extLst>
              </a:tr>
              <a:tr h="168166">
                <a:tc>
                  <a:txBody>
                    <a:bodyPr/>
                    <a:lstStyle/>
                    <a:p>
                      <a:pPr marL="0" marR="63500">
                        <a:lnSpc>
                          <a:spcPct val="107000"/>
                        </a:lnSpc>
                        <a:spcBef>
                          <a:spcPts val="0"/>
                        </a:spcBef>
                        <a:spcAft>
                          <a:spcPts val="0"/>
                        </a:spcAft>
                      </a:pPr>
                      <a:r>
                        <a:rPr lang="en-US" sz="900" dirty="0">
                          <a:effectLst/>
                        </a:rPr>
                        <a:t>Cyprus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27/2/2011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17/3/2013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123343417"/>
                  </a:ext>
                </a:extLst>
              </a:tr>
              <a:tr h="168166">
                <a:tc>
                  <a:txBody>
                    <a:bodyPr/>
                    <a:lstStyle/>
                    <a:p>
                      <a:pPr marL="0" marR="63500">
                        <a:lnSpc>
                          <a:spcPct val="107000"/>
                        </a:lnSpc>
                        <a:spcBef>
                          <a:spcPts val="0"/>
                        </a:spcBef>
                        <a:spcAft>
                          <a:spcPts val="0"/>
                        </a:spcAft>
                      </a:pPr>
                      <a:r>
                        <a:rPr lang="en-US" sz="900" dirty="0">
                          <a:effectLst/>
                        </a:rPr>
                        <a:t>Portugal</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17/1/2011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22/5/2012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190800720"/>
                  </a:ext>
                </a:extLst>
              </a:tr>
              <a:tr h="168166">
                <a:tc>
                  <a:txBody>
                    <a:bodyPr/>
                    <a:lstStyle/>
                    <a:p>
                      <a:pPr marL="0" marR="63500">
                        <a:lnSpc>
                          <a:spcPct val="107000"/>
                        </a:lnSpc>
                        <a:spcBef>
                          <a:spcPts val="0"/>
                        </a:spcBef>
                        <a:spcAft>
                          <a:spcPts val="0"/>
                        </a:spcAft>
                      </a:pPr>
                      <a:r>
                        <a:rPr lang="en-US" sz="900" dirty="0">
                          <a:effectLst/>
                        </a:rPr>
                        <a:t>Bangladesh</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17/1/2011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13/6/2011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962533013"/>
                  </a:ext>
                </a:extLst>
              </a:tr>
              <a:tr h="168166">
                <a:tc>
                  <a:txBody>
                    <a:bodyPr/>
                    <a:lstStyle/>
                    <a:p>
                      <a:pPr marL="0" marR="63500">
                        <a:lnSpc>
                          <a:spcPct val="107000"/>
                        </a:lnSpc>
                        <a:spcBef>
                          <a:spcPts val="0"/>
                        </a:spcBef>
                        <a:spcAft>
                          <a:spcPts val="0"/>
                        </a:spcAft>
                      </a:pPr>
                      <a:r>
                        <a:rPr lang="en-US" sz="900" dirty="0">
                          <a:effectLst/>
                        </a:rPr>
                        <a:t>Venezuela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11/12/2010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20/6/2011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047279927"/>
                  </a:ext>
                </a:extLst>
              </a:tr>
              <a:tr h="168166">
                <a:tc>
                  <a:txBody>
                    <a:bodyPr/>
                    <a:lstStyle/>
                    <a:p>
                      <a:pPr marL="0" marR="63500">
                        <a:lnSpc>
                          <a:spcPct val="107000"/>
                        </a:lnSpc>
                        <a:spcBef>
                          <a:spcPts val="0"/>
                        </a:spcBef>
                        <a:spcAft>
                          <a:spcPts val="0"/>
                        </a:spcAft>
                      </a:pPr>
                      <a:r>
                        <a:rPr lang="en-US" sz="900" dirty="0">
                          <a:effectLst/>
                        </a:rPr>
                        <a:t>Georgia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24/11/2010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28/4/2011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10689422"/>
                  </a:ext>
                </a:extLst>
              </a:tr>
              <a:tr h="168166">
                <a:tc>
                  <a:txBody>
                    <a:bodyPr/>
                    <a:lstStyle/>
                    <a:p>
                      <a:pPr marL="0" marR="0">
                        <a:lnSpc>
                          <a:spcPct val="107000"/>
                        </a:lnSpc>
                        <a:spcBef>
                          <a:spcPts val="0"/>
                        </a:spcBef>
                        <a:spcAft>
                          <a:spcPts val="0"/>
                        </a:spcAft>
                      </a:pPr>
                      <a:r>
                        <a:rPr lang="en-US" sz="900" dirty="0">
                          <a:effectLst/>
                        </a:rPr>
                        <a:t>Ireland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0">
                        <a:lnSpc>
                          <a:spcPct val="107000"/>
                        </a:lnSpc>
                        <a:spcBef>
                          <a:spcPts val="0"/>
                        </a:spcBef>
                        <a:spcAft>
                          <a:spcPts val="0"/>
                        </a:spcAft>
                      </a:pPr>
                      <a:r>
                        <a:rPr lang="en-US" sz="900" dirty="0">
                          <a:effectLst/>
                        </a:rPr>
                        <a:t>19/7/2011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284945789"/>
                  </a:ext>
                </a:extLst>
              </a:tr>
              <a:tr h="168166">
                <a:tc>
                  <a:txBody>
                    <a:bodyPr/>
                    <a:lstStyle/>
                    <a:p>
                      <a:pPr marL="0" marR="63500">
                        <a:lnSpc>
                          <a:spcPct val="107000"/>
                        </a:lnSpc>
                        <a:spcBef>
                          <a:spcPts val="0"/>
                        </a:spcBef>
                        <a:spcAft>
                          <a:spcPts val="0"/>
                        </a:spcAft>
                      </a:pPr>
                      <a:r>
                        <a:rPr lang="en-US" sz="900" dirty="0">
                          <a:effectLst/>
                        </a:rPr>
                        <a:t>Germany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14/7/2011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985260039"/>
                  </a:ext>
                </a:extLst>
              </a:tr>
              <a:tr h="168166">
                <a:tc>
                  <a:txBody>
                    <a:bodyPr/>
                    <a:lstStyle/>
                    <a:p>
                      <a:pPr marL="0" marR="63500">
                        <a:lnSpc>
                          <a:spcPct val="107000"/>
                        </a:lnSpc>
                        <a:spcBef>
                          <a:spcPts val="0"/>
                        </a:spcBef>
                        <a:spcAft>
                          <a:spcPts val="0"/>
                        </a:spcAft>
                      </a:pPr>
                      <a:r>
                        <a:rPr lang="en-US" sz="900" dirty="0">
                          <a:effectLst/>
                        </a:rPr>
                        <a:t>Greece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18/1/2010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16/12/2014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975648962"/>
                  </a:ext>
                </a:extLst>
              </a:tr>
              <a:tr h="168166">
                <a:tc>
                  <a:txBody>
                    <a:bodyPr/>
                    <a:lstStyle/>
                    <a:p>
                      <a:pPr marL="0" marR="63500">
                        <a:lnSpc>
                          <a:spcPct val="107000"/>
                        </a:lnSpc>
                        <a:spcBef>
                          <a:spcPts val="0"/>
                        </a:spcBef>
                        <a:spcAft>
                          <a:spcPts val="0"/>
                        </a:spcAft>
                      </a:pPr>
                      <a:r>
                        <a:rPr lang="en-US" sz="900" dirty="0">
                          <a:effectLst/>
                        </a:rPr>
                        <a:t>Vietnam</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16/2/2009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12/4/2010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677839885"/>
                  </a:ext>
                </a:extLst>
              </a:tr>
              <a:tr h="168166">
                <a:tc>
                  <a:txBody>
                    <a:bodyPr/>
                    <a:lstStyle/>
                    <a:p>
                      <a:pPr marL="0" marR="63500">
                        <a:lnSpc>
                          <a:spcPct val="107000"/>
                        </a:lnSpc>
                        <a:spcBef>
                          <a:spcPts val="0"/>
                        </a:spcBef>
                        <a:spcAft>
                          <a:spcPts val="0"/>
                        </a:spcAft>
                      </a:pPr>
                      <a:r>
                        <a:rPr lang="en-US" sz="900" dirty="0">
                          <a:effectLst/>
                        </a:rPr>
                        <a:t>Kazakhstan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22/12/2008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27/11/2013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983298"/>
                  </a:ext>
                </a:extLst>
              </a:tr>
              <a:tr h="168166">
                <a:tc>
                  <a:txBody>
                    <a:bodyPr/>
                    <a:lstStyle/>
                    <a:p>
                      <a:pPr marL="0" marR="63500">
                        <a:lnSpc>
                          <a:spcPct val="107000"/>
                        </a:lnSpc>
                        <a:spcBef>
                          <a:spcPts val="0"/>
                        </a:spcBef>
                        <a:spcAft>
                          <a:spcPts val="0"/>
                        </a:spcAft>
                      </a:pPr>
                      <a:r>
                        <a:rPr lang="en-US" sz="900" dirty="0">
                          <a:effectLst/>
                        </a:rPr>
                        <a:t>Uzbekistan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26/10/2007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25/2/2011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542799806"/>
                  </a:ext>
                </a:extLst>
              </a:tr>
              <a:tr h="168166">
                <a:tc>
                  <a:txBody>
                    <a:bodyPr/>
                    <a:lstStyle/>
                    <a:p>
                      <a:pPr marL="0" marR="63500">
                        <a:lnSpc>
                          <a:spcPct val="107000"/>
                        </a:lnSpc>
                        <a:spcBef>
                          <a:spcPts val="0"/>
                        </a:spcBef>
                        <a:spcAft>
                          <a:spcPts val="0"/>
                        </a:spcAft>
                      </a:pPr>
                      <a:r>
                        <a:rPr lang="en-US" sz="900" dirty="0">
                          <a:effectLst/>
                        </a:rPr>
                        <a:t>Bulgaria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26/6/2007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16/11/2008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829716765"/>
                  </a:ext>
                </a:extLst>
              </a:tr>
              <a:tr h="168166">
                <a:tc>
                  <a:txBody>
                    <a:bodyPr/>
                    <a:lstStyle/>
                    <a:p>
                      <a:pPr marL="0" marR="63500">
                        <a:lnSpc>
                          <a:spcPct val="107000"/>
                        </a:lnSpc>
                        <a:spcBef>
                          <a:spcPts val="0"/>
                        </a:spcBef>
                        <a:spcAft>
                          <a:spcPts val="0"/>
                        </a:spcAft>
                      </a:pPr>
                      <a:r>
                        <a:rPr lang="en-US" sz="900" dirty="0">
                          <a:effectLst/>
                        </a:rPr>
                        <a:t>Netherlands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8/5/2007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862894925"/>
                  </a:ext>
                </a:extLst>
              </a:tr>
              <a:tr h="168166">
                <a:tc>
                  <a:txBody>
                    <a:bodyPr/>
                    <a:lstStyle/>
                    <a:p>
                      <a:pPr marL="0" marR="63500">
                        <a:lnSpc>
                          <a:spcPct val="107000"/>
                        </a:lnSpc>
                        <a:spcBef>
                          <a:spcPts val="0"/>
                        </a:spcBef>
                        <a:spcAft>
                          <a:spcPts val="0"/>
                        </a:spcAft>
                      </a:pPr>
                      <a:r>
                        <a:rPr lang="en-US" sz="900" dirty="0">
                          <a:effectLst/>
                        </a:rPr>
                        <a:t>India (Protocol)</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27/3/2007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3/10/2007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218283322"/>
                  </a:ext>
                </a:extLst>
              </a:tr>
              <a:tr h="168166">
                <a:tc>
                  <a:txBody>
                    <a:bodyPr/>
                    <a:lstStyle/>
                    <a:p>
                      <a:pPr marL="0" marR="63500">
                        <a:lnSpc>
                          <a:spcPct val="107000"/>
                        </a:lnSpc>
                        <a:spcBef>
                          <a:spcPts val="0"/>
                        </a:spcBef>
                        <a:spcAft>
                          <a:spcPts val="0"/>
                        </a:spcAft>
                      </a:pPr>
                      <a:r>
                        <a:rPr lang="en-US" sz="900" dirty="0">
                          <a:effectLst/>
                        </a:rPr>
                        <a:t>Azerbaijan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20/11/2006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12/6/2007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54897338"/>
                  </a:ext>
                </a:extLst>
              </a:tr>
              <a:tr h="168166">
                <a:tc>
                  <a:txBody>
                    <a:bodyPr/>
                    <a:lstStyle/>
                    <a:p>
                      <a:pPr marL="0" marR="63500">
                        <a:lnSpc>
                          <a:spcPct val="107000"/>
                        </a:lnSpc>
                        <a:spcBef>
                          <a:spcPts val="0"/>
                        </a:spcBef>
                        <a:spcAft>
                          <a:spcPts val="0"/>
                        </a:spcAft>
                      </a:pPr>
                      <a:r>
                        <a:rPr lang="en-US" sz="900" dirty="0">
                          <a:effectLst/>
                        </a:rPr>
                        <a:t>Seychelles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19/9/2006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14/4/2007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546836053"/>
                  </a:ext>
                </a:extLst>
              </a:tr>
              <a:tr h="168166">
                <a:tc>
                  <a:txBody>
                    <a:bodyPr/>
                    <a:lstStyle/>
                    <a:p>
                      <a:pPr marL="0" marR="63500">
                        <a:lnSpc>
                          <a:spcPct val="107000"/>
                        </a:lnSpc>
                        <a:spcBef>
                          <a:spcPts val="0"/>
                        </a:spcBef>
                        <a:spcAft>
                          <a:spcPts val="0"/>
                        </a:spcAft>
                      </a:pPr>
                      <a:r>
                        <a:rPr lang="en-US" sz="900" dirty="0">
                          <a:effectLst/>
                        </a:rPr>
                        <a:t>Bosnia and Herzegovina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18/9/2006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19/5/2009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848270519"/>
                  </a:ext>
                </a:extLst>
              </a:tr>
              <a:tr h="168166">
                <a:tc>
                  <a:txBody>
                    <a:bodyPr/>
                    <a:lstStyle/>
                    <a:p>
                      <a:pPr marL="0" marR="63500">
                        <a:lnSpc>
                          <a:spcPct val="107000"/>
                        </a:lnSpc>
                        <a:spcBef>
                          <a:spcPts val="0"/>
                        </a:spcBef>
                        <a:spcAft>
                          <a:spcPts val="0"/>
                        </a:spcAft>
                      </a:pPr>
                      <a:r>
                        <a:rPr lang="en-US" sz="900" dirty="0">
                          <a:effectLst/>
                        </a:rPr>
                        <a:t>Mauritius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18/9/2006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25/9/2007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443508612"/>
                  </a:ext>
                </a:extLst>
              </a:tr>
              <a:tr h="168166">
                <a:tc>
                  <a:txBody>
                    <a:bodyPr/>
                    <a:lstStyle/>
                    <a:p>
                      <a:pPr marL="0" marR="63500">
                        <a:lnSpc>
                          <a:spcPct val="107000"/>
                        </a:lnSpc>
                        <a:spcBef>
                          <a:spcPts val="0"/>
                        </a:spcBef>
                        <a:spcAft>
                          <a:spcPts val="0"/>
                        </a:spcAft>
                      </a:pPr>
                      <a:r>
                        <a:rPr lang="en-US" sz="900" dirty="0">
                          <a:effectLst/>
                        </a:rPr>
                        <a:t>Malta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13/3/2006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13/9/2006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90043565"/>
                  </a:ext>
                </a:extLst>
              </a:tr>
              <a:tr h="168166">
                <a:tc>
                  <a:txBody>
                    <a:bodyPr/>
                    <a:lstStyle/>
                    <a:p>
                      <a:pPr marL="0" marR="63500">
                        <a:lnSpc>
                          <a:spcPct val="107000"/>
                        </a:lnSpc>
                        <a:spcBef>
                          <a:spcPts val="0"/>
                        </a:spcBef>
                        <a:spcAft>
                          <a:spcPts val="0"/>
                        </a:spcAft>
                      </a:pPr>
                      <a:r>
                        <a:rPr lang="en-US" sz="900" dirty="0">
                          <a:effectLst/>
                        </a:rPr>
                        <a:t>Spain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5/3/2006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08523066"/>
                  </a:ext>
                </a:extLst>
              </a:tr>
              <a:tr h="168166">
                <a:tc>
                  <a:txBody>
                    <a:bodyPr/>
                    <a:lstStyle/>
                    <a:p>
                      <a:pPr marL="0" marR="63500">
                        <a:lnSpc>
                          <a:spcPct val="107000"/>
                        </a:lnSpc>
                        <a:spcBef>
                          <a:spcPts val="0"/>
                        </a:spcBef>
                        <a:spcAft>
                          <a:spcPts val="0"/>
                        </a:spcAft>
                      </a:pPr>
                      <a:r>
                        <a:rPr lang="en-US" sz="900" dirty="0">
                          <a:effectLst/>
                        </a:rPr>
                        <a:t>Luxembourg</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20/11/2005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19/6/2009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133000464"/>
                  </a:ext>
                </a:extLst>
              </a:tr>
            </a:tbl>
          </a:graphicData>
        </a:graphic>
      </p:graphicFrame>
    </p:spTree>
    <p:extLst>
      <p:ext uri="{BB962C8B-B14F-4D97-AF65-F5344CB8AC3E}">
        <p14:creationId xmlns:p14="http://schemas.microsoft.com/office/powerpoint/2010/main" val="120788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FCBF9F-3DA5-45FB-A781-0CDF78E0457E}" type="slidenum">
              <a:rPr lang="en-US" smtClean="0"/>
              <a:pPr/>
              <a:t>27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91446732"/>
              </p:ext>
            </p:extLst>
          </p:nvPr>
        </p:nvGraphicFramePr>
        <p:xfrm>
          <a:off x="838200" y="1219200"/>
          <a:ext cx="7391400" cy="4952997"/>
        </p:xfrm>
        <a:graphic>
          <a:graphicData uri="http://schemas.openxmlformats.org/drawingml/2006/table">
            <a:tbl>
              <a:tblPr firstRow="1" firstCol="1" bandRow="1">
                <a:tableStyleId>{5DA37D80-6434-44D0-A028-1B22A696006F}</a:tableStyleId>
              </a:tblPr>
              <a:tblGrid>
                <a:gridCol w="4099432">
                  <a:extLst>
                    <a:ext uri="{9D8B030D-6E8A-4147-A177-3AD203B41FA5}">
                      <a16:colId xmlns:a16="http://schemas.microsoft.com/office/drawing/2014/main" val="4013725596"/>
                    </a:ext>
                  </a:extLst>
                </a:gridCol>
                <a:gridCol w="1428590">
                  <a:extLst>
                    <a:ext uri="{9D8B030D-6E8A-4147-A177-3AD203B41FA5}">
                      <a16:colId xmlns:a16="http://schemas.microsoft.com/office/drawing/2014/main" val="4070310017"/>
                    </a:ext>
                  </a:extLst>
                </a:gridCol>
                <a:gridCol w="1863378">
                  <a:extLst>
                    <a:ext uri="{9D8B030D-6E8A-4147-A177-3AD203B41FA5}">
                      <a16:colId xmlns:a16="http://schemas.microsoft.com/office/drawing/2014/main" val="1685867329"/>
                    </a:ext>
                  </a:extLst>
                </a:gridCol>
              </a:tblGrid>
              <a:tr h="170793">
                <a:tc>
                  <a:txBody>
                    <a:bodyPr/>
                    <a:lstStyle/>
                    <a:p>
                      <a:pPr marL="63500" marR="63500">
                        <a:lnSpc>
                          <a:spcPct val="107000"/>
                        </a:lnSpc>
                        <a:spcBef>
                          <a:spcPts val="0"/>
                        </a:spcBef>
                        <a:spcAft>
                          <a:spcPts val="0"/>
                        </a:spcAft>
                      </a:pPr>
                      <a:r>
                        <a:rPr lang="en-US" sz="900" dirty="0">
                          <a:effectLst/>
                        </a:rPr>
                        <a:t>Country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Final Signature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Entry into force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002019446"/>
                  </a:ext>
                </a:extLst>
              </a:tr>
              <a:tr h="170793">
                <a:tc>
                  <a:txBody>
                    <a:bodyPr/>
                    <a:lstStyle/>
                    <a:p>
                      <a:pPr marL="0" marR="63500">
                        <a:lnSpc>
                          <a:spcPct val="107000"/>
                        </a:lnSpc>
                        <a:spcBef>
                          <a:spcPts val="0"/>
                        </a:spcBef>
                        <a:spcAft>
                          <a:spcPts val="0"/>
                        </a:spcAft>
                      </a:pPr>
                      <a:r>
                        <a:rPr lang="en-US" sz="900" dirty="0">
                          <a:effectLst/>
                        </a:rPr>
                        <a:t>Montenegro</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26/3/2012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11/2/2013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677367066"/>
                  </a:ext>
                </a:extLst>
              </a:tr>
              <a:tr h="170793">
                <a:tc>
                  <a:txBody>
                    <a:bodyPr/>
                    <a:lstStyle/>
                    <a:p>
                      <a:pPr marL="0" marR="63500">
                        <a:lnSpc>
                          <a:spcPct val="107000"/>
                        </a:lnSpc>
                        <a:spcBef>
                          <a:spcPts val="0"/>
                        </a:spcBef>
                        <a:spcAft>
                          <a:spcPts val="0"/>
                        </a:spcAft>
                      </a:pPr>
                      <a:r>
                        <a:rPr lang="en-US" sz="900" dirty="0">
                          <a:effectLst/>
                        </a:rPr>
                        <a:t>Latvia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11/3/2012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11/6/2013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665074059"/>
                  </a:ext>
                </a:extLst>
              </a:tr>
              <a:tr h="170793">
                <a:tc>
                  <a:txBody>
                    <a:bodyPr/>
                    <a:lstStyle/>
                    <a:p>
                      <a:pPr marL="0" marR="63500">
                        <a:lnSpc>
                          <a:spcPct val="107000"/>
                        </a:lnSpc>
                        <a:spcBef>
                          <a:spcPts val="0"/>
                        </a:spcBef>
                        <a:spcAft>
                          <a:spcPts val="0"/>
                        </a:spcAft>
                      </a:pPr>
                      <a:r>
                        <a:rPr lang="en-US" sz="900" dirty="0">
                          <a:effectLst/>
                        </a:rPr>
                        <a:t>Russia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7/12/2011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23/6/2013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099705768"/>
                  </a:ext>
                </a:extLst>
              </a:tr>
              <a:tr h="170793">
                <a:tc>
                  <a:txBody>
                    <a:bodyPr/>
                    <a:lstStyle/>
                    <a:p>
                      <a:pPr marL="0" marR="63500">
                        <a:lnSpc>
                          <a:spcPct val="107000"/>
                        </a:lnSpc>
                        <a:spcBef>
                          <a:spcPts val="0"/>
                        </a:spcBef>
                        <a:spcAft>
                          <a:spcPts val="0"/>
                        </a:spcAft>
                      </a:pPr>
                      <a:r>
                        <a:rPr lang="en-US" sz="900" dirty="0">
                          <a:effectLst/>
                        </a:rPr>
                        <a:t>Kenya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21/11/2011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0" marR="63500" algn="ctr">
                        <a:lnSpc>
                          <a:spcPct val="107000"/>
                        </a:lnSpc>
                        <a:spcBef>
                          <a:spcPts val="0"/>
                        </a:spcBef>
                        <a:spcAft>
                          <a:spcPts val="0"/>
                        </a:spcAft>
                      </a:pPr>
                      <a:r>
                        <a:rPr lang="en-US" sz="900" dirty="0">
                          <a:effectLst/>
                        </a:rPr>
                        <a:t>22/2/2017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273459244"/>
                  </a:ext>
                </a:extLst>
              </a:tr>
              <a:tr h="170793">
                <a:tc>
                  <a:txBody>
                    <a:bodyPr/>
                    <a:lstStyle/>
                    <a:p>
                      <a:pPr marL="0" marR="63500">
                        <a:lnSpc>
                          <a:spcPct val="107000"/>
                        </a:lnSpc>
                        <a:spcBef>
                          <a:spcPts val="0"/>
                        </a:spcBef>
                        <a:spcAft>
                          <a:spcPts val="0"/>
                        </a:spcAft>
                      </a:pPr>
                      <a:r>
                        <a:rPr lang="en-US" sz="900" dirty="0">
                          <a:effectLst/>
                        </a:rPr>
                        <a:t>Guinea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13/11/2011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9/7/2014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585934880"/>
                  </a:ext>
                </a:extLst>
              </a:tr>
              <a:tr h="170793">
                <a:tc>
                  <a:txBody>
                    <a:bodyPr/>
                    <a:lstStyle/>
                    <a:p>
                      <a:pPr marL="0" marR="63500">
                        <a:lnSpc>
                          <a:spcPct val="107000"/>
                        </a:lnSpc>
                        <a:spcBef>
                          <a:spcPts val="0"/>
                        </a:spcBef>
                        <a:spcAft>
                          <a:spcPts val="0"/>
                        </a:spcAft>
                      </a:pPr>
                      <a:r>
                        <a:rPr lang="en-US" sz="900" dirty="0">
                          <a:effectLst/>
                        </a:rPr>
                        <a:t>Switzerland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6/10/2011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21/10/2012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52114964"/>
                  </a:ext>
                </a:extLst>
              </a:tr>
              <a:tr h="170793">
                <a:tc>
                  <a:txBody>
                    <a:bodyPr/>
                    <a:lstStyle/>
                    <a:p>
                      <a:pPr marL="0" marR="63500">
                        <a:lnSpc>
                          <a:spcPct val="107000"/>
                        </a:lnSpc>
                        <a:spcBef>
                          <a:spcPts val="0"/>
                        </a:spcBef>
                        <a:spcAft>
                          <a:spcPts val="0"/>
                        </a:spcAft>
                      </a:pPr>
                      <a:r>
                        <a:rPr lang="en-US" sz="900" dirty="0">
                          <a:effectLst/>
                        </a:rPr>
                        <a:t>Estonia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20/4/2011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29/3/2012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783593407"/>
                  </a:ext>
                </a:extLst>
              </a:tr>
              <a:tr h="170793">
                <a:tc>
                  <a:txBody>
                    <a:bodyPr/>
                    <a:lstStyle/>
                    <a:p>
                      <a:pPr marL="0" marR="63500">
                        <a:lnSpc>
                          <a:spcPct val="107000"/>
                        </a:lnSpc>
                        <a:spcBef>
                          <a:spcPts val="0"/>
                        </a:spcBef>
                        <a:spcAft>
                          <a:spcPts val="0"/>
                        </a:spcAft>
                      </a:pPr>
                      <a:r>
                        <a:rPr lang="en-US" sz="900" dirty="0">
                          <a:effectLst/>
                        </a:rPr>
                        <a:t>Cyprus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27/2/2011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17/3/2013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123343417"/>
                  </a:ext>
                </a:extLst>
              </a:tr>
              <a:tr h="170793">
                <a:tc>
                  <a:txBody>
                    <a:bodyPr/>
                    <a:lstStyle/>
                    <a:p>
                      <a:pPr marL="0" marR="63500">
                        <a:lnSpc>
                          <a:spcPct val="107000"/>
                        </a:lnSpc>
                        <a:spcBef>
                          <a:spcPts val="0"/>
                        </a:spcBef>
                        <a:spcAft>
                          <a:spcPts val="0"/>
                        </a:spcAft>
                      </a:pPr>
                      <a:r>
                        <a:rPr lang="en-US" sz="900" dirty="0">
                          <a:effectLst/>
                        </a:rPr>
                        <a:t>Portugal</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17/1/2011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22/5/2012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190800720"/>
                  </a:ext>
                </a:extLst>
              </a:tr>
              <a:tr h="170793">
                <a:tc>
                  <a:txBody>
                    <a:bodyPr/>
                    <a:lstStyle/>
                    <a:p>
                      <a:pPr marL="0" marR="63500">
                        <a:lnSpc>
                          <a:spcPct val="107000"/>
                        </a:lnSpc>
                        <a:spcBef>
                          <a:spcPts val="0"/>
                        </a:spcBef>
                        <a:spcAft>
                          <a:spcPts val="0"/>
                        </a:spcAft>
                      </a:pPr>
                      <a:r>
                        <a:rPr lang="en-US" sz="900" dirty="0">
                          <a:effectLst/>
                        </a:rPr>
                        <a:t>Bangladesh</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17/1/2011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13/6/2011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962533013"/>
                  </a:ext>
                </a:extLst>
              </a:tr>
              <a:tr h="170793">
                <a:tc>
                  <a:txBody>
                    <a:bodyPr/>
                    <a:lstStyle/>
                    <a:p>
                      <a:pPr marL="0" marR="63500">
                        <a:lnSpc>
                          <a:spcPct val="107000"/>
                        </a:lnSpc>
                        <a:spcBef>
                          <a:spcPts val="0"/>
                        </a:spcBef>
                        <a:spcAft>
                          <a:spcPts val="0"/>
                        </a:spcAft>
                      </a:pPr>
                      <a:r>
                        <a:rPr lang="en-US" sz="900" dirty="0">
                          <a:effectLst/>
                        </a:rPr>
                        <a:t>Venezuela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11/12/2010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20/6/2011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047279927"/>
                  </a:ext>
                </a:extLst>
              </a:tr>
              <a:tr h="170793">
                <a:tc>
                  <a:txBody>
                    <a:bodyPr/>
                    <a:lstStyle/>
                    <a:p>
                      <a:pPr marL="0" marR="63500">
                        <a:lnSpc>
                          <a:spcPct val="107000"/>
                        </a:lnSpc>
                        <a:spcBef>
                          <a:spcPts val="0"/>
                        </a:spcBef>
                        <a:spcAft>
                          <a:spcPts val="0"/>
                        </a:spcAft>
                      </a:pPr>
                      <a:r>
                        <a:rPr lang="en-US" sz="900" dirty="0">
                          <a:effectLst/>
                        </a:rPr>
                        <a:t>Georgia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24/11/2010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28/4/2011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10689422"/>
                  </a:ext>
                </a:extLst>
              </a:tr>
              <a:tr h="170793">
                <a:tc>
                  <a:txBody>
                    <a:bodyPr/>
                    <a:lstStyle/>
                    <a:p>
                      <a:pPr marL="0" marR="0">
                        <a:lnSpc>
                          <a:spcPct val="107000"/>
                        </a:lnSpc>
                        <a:spcBef>
                          <a:spcPts val="0"/>
                        </a:spcBef>
                        <a:spcAft>
                          <a:spcPts val="0"/>
                        </a:spcAft>
                      </a:pPr>
                      <a:r>
                        <a:rPr lang="en-US" sz="900" dirty="0">
                          <a:effectLst/>
                        </a:rPr>
                        <a:t>Ireland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0">
                        <a:lnSpc>
                          <a:spcPct val="107000"/>
                        </a:lnSpc>
                        <a:spcBef>
                          <a:spcPts val="0"/>
                        </a:spcBef>
                        <a:spcAft>
                          <a:spcPts val="0"/>
                        </a:spcAft>
                      </a:pPr>
                      <a:r>
                        <a:rPr lang="en-US" sz="900" dirty="0">
                          <a:effectLst/>
                        </a:rPr>
                        <a:t>19/7/2011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284945789"/>
                  </a:ext>
                </a:extLst>
              </a:tr>
              <a:tr h="170793">
                <a:tc>
                  <a:txBody>
                    <a:bodyPr/>
                    <a:lstStyle/>
                    <a:p>
                      <a:pPr marL="0" marR="63500">
                        <a:lnSpc>
                          <a:spcPct val="107000"/>
                        </a:lnSpc>
                        <a:spcBef>
                          <a:spcPts val="0"/>
                        </a:spcBef>
                        <a:spcAft>
                          <a:spcPts val="0"/>
                        </a:spcAft>
                      </a:pPr>
                      <a:r>
                        <a:rPr lang="en-US" sz="900" dirty="0">
                          <a:effectLst/>
                        </a:rPr>
                        <a:t>Germany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14/7/2011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985260039"/>
                  </a:ext>
                </a:extLst>
              </a:tr>
              <a:tr h="170793">
                <a:tc>
                  <a:txBody>
                    <a:bodyPr/>
                    <a:lstStyle/>
                    <a:p>
                      <a:pPr marL="0" marR="63500">
                        <a:lnSpc>
                          <a:spcPct val="107000"/>
                        </a:lnSpc>
                        <a:spcBef>
                          <a:spcPts val="0"/>
                        </a:spcBef>
                        <a:spcAft>
                          <a:spcPts val="0"/>
                        </a:spcAft>
                      </a:pPr>
                      <a:r>
                        <a:rPr lang="en-US" sz="900" dirty="0">
                          <a:effectLst/>
                        </a:rPr>
                        <a:t>Greece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18/1/2010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16/12/2014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975648962"/>
                  </a:ext>
                </a:extLst>
              </a:tr>
              <a:tr h="170793">
                <a:tc>
                  <a:txBody>
                    <a:bodyPr/>
                    <a:lstStyle/>
                    <a:p>
                      <a:pPr marL="0" marR="63500">
                        <a:lnSpc>
                          <a:spcPct val="107000"/>
                        </a:lnSpc>
                        <a:spcBef>
                          <a:spcPts val="0"/>
                        </a:spcBef>
                        <a:spcAft>
                          <a:spcPts val="0"/>
                        </a:spcAft>
                      </a:pPr>
                      <a:r>
                        <a:rPr lang="en-US" sz="900" dirty="0">
                          <a:effectLst/>
                        </a:rPr>
                        <a:t>Vietnam</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16/2/2009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12/4/2010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677839885"/>
                  </a:ext>
                </a:extLst>
              </a:tr>
              <a:tr h="170793">
                <a:tc>
                  <a:txBody>
                    <a:bodyPr/>
                    <a:lstStyle/>
                    <a:p>
                      <a:pPr marL="0" marR="63500">
                        <a:lnSpc>
                          <a:spcPct val="107000"/>
                        </a:lnSpc>
                        <a:spcBef>
                          <a:spcPts val="0"/>
                        </a:spcBef>
                        <a:spcAft>
                          <a:spcPts val="0"/>
                        </a:spcAft>
                      </a:pPr>
                      <a:r>
                        <a:rPr lang="en-US" sz="900" dirty="0">
                          <a:effectLst/>
                        </a:rPr>
                        <a:t>Kazakhstan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22/12/2008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27/11/2013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983298"/>
                  </a:ext>
                </a:extLst>
              </a:tr>
              <a:tr h="170793">
                <a:tc>
                  <a:txBody>
                    <a:bodyPr/>
                    <a:lstStyle/>
                    <a:p>
                      <a:pPr marL="0" marR="63500">
                        <a:lnSpc>
                          <a:spcPct val="107000"/>
                        </a:lnSpc>
                        <a:spcBef>
                          <a:spcPts val="0"/>
                        </a:spcBef>
                        <a:spcAft>
                          <a:spcPts val="0"/>
                        </a:spcAft>
                      </a:pPr>
                      <a:r>
                        <a:rPr lang="en-US" sz="900" dirty="0">
                          <a:effectLst/>
                        </a:rPr>
                        <a:t>Uzbekistan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26/10/2007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25/2/2011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542799806"/>
                  </a:ext>
                </a:extLst>
              </a:tr>
              <a:tr h="170793">
                <a:tc>
                  <a:txBody>
                    <a:bodyPr/>
                    <a:lstStyle/>
                    <a:p>
                      <a:pPr marL="0" marR="63500">
                        <a:lnSpc>
                          <a:spcPct val="107000"/>
                        </a:lnSpc>
                        <a:spcBef>
                          <a:spcPts val="0"/>
                        </a:spcBef>
                        <a:spcAft>
                          <a:spcPts val="0"/>
                        </a:spcAft>
                      </a:pPr>
                      <a:r>
                        <a:rPr lang="en-US" sz="900" dirty="0">
                          <a:effectLst/>
                        </a:rPr>
                        <a:t>Bulgaria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26/6/2007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16/11/2008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829716765"/>
                  </a:ext>
                </a:extLst>
              </a:tr>
              <a:tr h="170793">
                <a:tc>
                  <a:txBody>
                    <a:bodyPr/>
                    <a:lstStyle/>
                    <a:p>
                      <a:pPr marL="0" marR="63500">
                        <a:lnSpc>
                          <a:spcPct val="107000"/>
                        </a:lnSpc>
                        <a:spcBef>
                          <a:spcPts val="0"/>
                        </a:spcBef>
                        <a:spcAft>
                          <a:spcPts val="0"/>
                        </a:spcAft>
                      </a:pPr>
                      <a:r>
                        <a:rPr lang="en-US" sz="900" dirty="0">
                          <a:effectLst/>
                        </a:rPr>
                        <a:t>Netherlands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8/5/2007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2/6/2010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862894925"/>
                  </a:ext>
                </a:extLst>
              </a:tr>
              <a:tr h="170793">
                <a:tc>
                  <a:txBody>
                    <a:bodyPr/>
                    <a:lstStyle/>
                    <a:p>
                      <a:pPr marL="0" marR="63500">
                        <a:lnSpc>
                          <a:spcPct val="107000"/>
                        </a:lnSpc>
                        <a:spcBef>
                          <a:spcPts val="0"/>
                        </a:spcBef>
                        <a:spcAft>
                          <a:spcPts val="0"/>
                        </a:spcAft>
                      </a:pPr>
                      <a:r>
                        <a:rPr lang="en-US" sz="900" dirty="0">
                          <a:effectLst/>
                        </a:rPr>
                        <a:t>India (Protocol)</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27/3/2007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3/10/2007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218283322"/>
                  </a:ext>
                </a:extLst>
              </a:tr>
              <a:tr h="170793">
                <a:tc>
                  <a:txBody>
                    <a:bodyPr/>
                    <a:lstStyle/>
                    <a:p>
                      <a:pPr marL="0" marR="63500">
                        <a:lnSpc>
                          <a:spcPct val="107000"/>
                        </a:lnSpc>
                        <a:spcBef>
                          <a:spcPts val="0"/>
                        </a:spcBef>
                        <a:spcAft>
                          <a:spcPts val="0"/>
                        </a:spcAft>
                      </a:pPr>
                      <a:r>
                        <a:rPr lang="en-US" sz="900" dirty="0">
                          <a:effectLst/>
                        </a:rPr>
                        <a:t>Azerbaijan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20/11/2006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12/6/2007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54897338"/>
                  </a:ext>
                </a:extLst>
              </a:tr>
              <a:tr h="170793">
                <a:tc>
                  <a:txBody>
                    <a:bodyPr/>
                    <a:lstStyle/>
                    <a:p>
                      <a:pPr marL="0" marR="63500">
                        <a:lnSpc>
                          <a:spcPct val="107000"/>
                        </a:lnSpc>
                        <a:spcBef>
                          <a:spcPts val="0"/>
                        </a:spcBef>
                        <a:spcAft>
                          <a:spcPts val="0"/>
                        </a:spcAft>
                      </a:pPr>
                      <a:r>
                        <a:rPr lang="en-US" sz="900" dirty="0">
                          <a:effectLst/>
                        </a:rPr>
                        <a:t>Seychelles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19/9/2006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14/4/2007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546836053"/>
                  </a:ext>
                </a:extLst>
              </a:tr>
              <a:tr h="170793">
                <a:tc>
                  <a:txBody>
                    <a:bodyPr/>
                    <a:lstStyle/>
                    <a:p>
                      <a:pPr marL="0" marR="63500">
                        <a:lnSpc>
                          <a:spcPct val="107000"/>
                        </a:lnSpc>
                        <a:spcBef>
                          <a:spcPts val="0"/>
                        </a:spcBef>
                        <a:spcAft>
                          <a:spcPts val="0"/>
                        </a:spcAft>
                      </a:pPr>
                      <a:r>
                        <a:rPr lang="en-US" sz="900" dirty="0">
                          <a:effectLst/>
                        </a:rPr>
                        <a:t>Bosnia and Herzegovina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18/9/2006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19/5/2009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848270519"/>
                  </a:ext>
                </a:extLst>
              </a:tr>
              <a:tr h="170793">
                <a:tc>
                  <a:txBody>
                    <a:bodyPr/>
                    <a:lstStyle/>
                    <a:p>
                      <a:pPr marL="0" marR="63500">
                        <a:lnSpc>
                          <a:spcPct val="107000"/>
                        </a:lnSpc>
                        <a:spcBef>
                          <a:spcPts val="0"/>
                        </a:spcBef>
                        <a:spcAft>
                          <a:spcPts val="0"/>
                        </a:spcAft>
                      </a:pPr>
                      <a:r>
                        <a:rPr lang="en-US" sz="900" dirty="0">
                          <a:effectLst/>
                        </a:rPr>
                        <a:t>Mauritius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18/9/2006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25/9/2007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443508612"/>
                  </a:ext>
                </a:extLst>
              </a:tr>
              <a:tr h="170793">
                <a:tc>
                  <a:txBody>
                    <a:bodyPr/>
                    <a:lstStyle/>
                    <a:p>
                      <a:pPr marL="0" marR="63500">
                        <a:lnSpc>
                          <a:spcPct val="107000"/>
                        </a:lnSpc>
                        <a:spcBef>
                          <a:spcPts val="0"/>
                        </a:spcBef>
                        <a:spcAft>
                          <a:spcPts val="0"/>
                        </a:spcAft>
                      </a:pPr>
                      <a:r>
                        <a:rPr lang="en-US" sz="900" dirty="0">
                          <a:effectLst/>
                        </a:rPr>
                        <a:t>Malta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13/3/2006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13/9/2006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90043565"/>
                  </a:ext>
                </a:extLst>
              </a:tr>
              <a:tr h="170793">
                <a:tc>
                  <a:txBody>
                    <a:bodyPr/>
                    <a:lstStyle/>
                    <a:p>
                      <a:pPr marL="0" marR="63500">
                        <a:lnSpc>
                          <a:spcPct val="107000"/>
                        </a:lnSpc>
                        <a:spcBef>
                          <a:spcPts val="0"/>
                        </a:spcBef>
                        <a:spcAft>
                          <a:spcPts val="0"/>
                        </a:spcAft>
                      </a:pPr>
                      <a:r>
                        <a:rPr lang="en-US" sz="900" dirty="0">
                          <a:effectLst/>
                        </a:rPr>
                        <a:t>Spain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5/3/2006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2/4/2007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808523066"/>
                  </a:ext>
                </a:extLst>
              </a:tr>
              <a:tr h="170793">
                <a:tc>
                  <a:txBody>
                    <a:bodyPr/>
                    <a:lstStyle/>
                    <a:p>
                      <a:pPr marL="0" marR="63500">
                        <a:lnSpc>
                          <a:spcPct val="107000"/>
                        </a:lnSpc>
                        <a:spcBef>
                          <a:spcPts val="0"/>
                        </a:spcBef>
                        <a:spcAft>
                          <a:spcPts val="0"/>
                        </a:spcAft>
                      </a:pPr>
                      <a:r>
                        <a:rPr lang="en-US" sz="900" dirty="0">
                          <a:effectLst/>
                        </a:rPr>
                        <a:t>Luxembourg</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20/11/2005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19/6/2009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133000464"/>
                  </a:ext>
                </a:extLst>
              </a:tr>
            </a:tbl>
          </a:graphicData>
        </a:graphic>
      </p:graphicFrame>
    </p:spTree>
    <p:extLst>
      <p:ext uri="{BB962C8B-B14F-4D97-AF65-F5344CB8AC3E}">
        <p14:creationId xmlns:p14="http://schemas.microsoft.com/office/powerpoint/2010/main" val="1435837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FCBF9F-3DA5-45FB-A781-0CDF78E0457E}" type="slidenum">
              <a:rPr lang="en-US" smtClean="0"/>
              <a:pPr/>
              <a:t>28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198765257"/>
              </p:ext>
            </p:extLst>
          </p:nvPr>
        </p:nvGraphicFramePr>
        <p:xfrm>
          <a:off x="609600" y="1219200"/>
          <a:ext cx="7772400" cy="5029209"/>
        </p:xfrm>
        <a:graphic>
          <a:graphicData uri="http://schemas.openxmlformats.org/drawingml/2006/table">
            <a:tbl>
              <a:tblPr firstRow="1" firstCol="1" bandRow="1">
                <a:tableStyleId>{5DA37D80-6434-44D0-A028-1B22A696006F}</a:tableStyleId>
              </a:tblPr>
              <a:tblGrid>
                <a:gridCol w="4310743">
                  <a:extLst>
                    <a:ext uri="{9D8B030D-6E8A-4147-A177-3AD203B41FA5}">
                      <a16:colId xmlns:a16="http://schemas.microsoft.com/office/drawing/2014/main" val="651288728"/>
                    </a:ext>
                  </a:extLst>
                </a:gridCol>
                <a:gridCol w="1502229">
                  <a:extLst>
                    <a:ext uri="{9D8B030D-6E8A-4147-A177-3AD203B41FA5}">
                      <a16:colId xmlns:a16="http://schemas.microsoft.com/office/drawing/2014/main" val="3587612560"/>
                    </a:ext>
                  </a:extLst>
                </a:gridCol>
                <a:gridCol w="1959428">
                  <a:extLst>
                    <a:ext uri="{9D8B030D-6E8A-4147-A177-3AD203B41FA5}">
                      <a16:colId xmlns:a16="http://schemas.microsoft.com/office/drawing/2014/main" val="1550981534"/>
                    </a:ext>
                  </a:extLst>
                </a:gridCol>
              </a:tblGrid>
              <a:tr h="173421">
                <a:tc>
                  <a:txBody>
                    <a:bodyPr/>
                    <a:lstStyle/>
                    <a:p>
                      <a:pPr marL="63500" marR="63500">
                        <a:lnSpc>
                          <a:spcPct val="107000"/>
                        </a:lnSpc>
                        <a:spcBef>
                          <a:spcPts val="0"/>
                        </a:spcBef>
                        <a:spcAft>
                          <a:spcPts val="0"/>
                        </a:spcAft>
                      </a:pPr>
                      <a:r>
                        <a:rPr lang="en-US" sz="900" dirty="0">
                          <a:effectLst/>
                        </a:rPr>
                        <a:t>Country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Final Signature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Entry into force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280540014"/>
                  </a:ext>
                </a:extLst>
              </a:tr>
              <a:tr h="173421">
                <a:tc>
                  <a:txBody>
                    <a:bodyPr/>
                    <a:lstStyle/>
                    <a:p>
                      <a:pPr marL="0" marR="63500">
                        <a:lnSpc>
                          <a:spcPct val="107000"/>
                        </a:lnSpc>
                        <a:spcBef>
                          <a:spcPts val="0"/>
                        </a:spcBef>
                        <a:spcAft>
                          <a:spcPts val="0"/>
                        </a:spcAft>
                      </a:pPr>
                      <a:r>
                        <a:rPr lang="en-US" sz="900" dirty="0">
                          <a:effectLst/>
                        </a:rPr>
                        <a:t>New Zealand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24/9/2003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29/7/2004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682034042"/>
                  </a:ext>
                </a:extLst>
              </a:tr>
              <a:tr h="173421">
                <a:tc>
                  <a:txBody>
                    <a:bodyPr/>
                    <a:lstStyle/>
                    <a:p>
                      <a:pPr marL="0" marR="63500">
                        <a:lnSpc>
                          <a:spcPct val="107000"/>
                        </a:lnSpc>
                        <a:spcBef>
                          <a:spcPts val="0"/>
                        </a:spcBef>
                        <a:spcAft>
                          <a:spcPts val="0"/>
                        </a:spcAft>
                      </a:pPr>
                      <a:r>
                        <a:rPr lang="en-US" sz="900" dirty="0">
                          <a:effectLst/>
                        </a:rPr>
                        <a:t>Sri Lanka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24/9/2003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4/7/2004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9081585"/>
                  </a:ext>
                </a:extLst>
              </a:tr>
              <a:tr h="173421">
                <a:tc>
                  <a:txBody>
                    <a:bodyPr/>
                    <a:lstStyle/>
                    <a:p>
                      <a:pPr marL="0" marR="63500">
                        <a:lnSpc>
                          <a:spcPct val="107000"/>
                        </a:lnSpc>
                        <a:spcBef>
                          <a:spcPts val="0"/>
                        </a:spcBef>
                        <a:spcAft>
                          <a:spcPts val="0"/>
                        </a:spcAft>
                      </a:pPr>
                      <a:r>
                        <a:rPr lang="en-US" sz="900" dirty="0">
                          <a:effectLst/>
                        </a:rPr>
                        <a:t>Mozambique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24/9/2003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rtl="1">
                        <a:lnSpc>
                          <a:spcPct val="107000"/>
                        </a:lnSpc>
                        <a:spcBef>
                          <a:spcPts val="0"/>
                        </a:spcBef>
                        <a:spcAft>
                          <a:spcPts val="0"/>
                        </a:spcAft>
                      </a:pPr>
                      <a:r>
                        <a:rPr lang="ar-SA" sz="900" dirty="0">
                          <a:effectLst/>
                        </a:rPr>
                        <a:t>4</a:t>
                      </a:r>
                      <a:r>
                        <a:rPr lang="en-US" sz="900" dirty="0">
                          <a:effectLst/>
                        </a:rPr>
                        <a:t>/</a:t>
                      </a:r>
                      <a:r>
                        <a:rPr lang="ar-SA" sz="900" dirty="0">
                          <a:effectLst/>
                        </a:rPr>
                        <a:t>6</a:t>
                      </a:r>
                      <a:r>
                        <a:rPr lang="en-US" sz="900" dirty="0">
                          <a:effectLst/>
                        </a:rPr>
                        <a:t>/2004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143452176"/>
                  </a:ext>
                </a:extLst>
              </a:tr>
              <a:tr h="173421">
                <a:tc>
                  <a:txBody>
                    <a:bodyPr/>
                    <a:lstStyle/>
                    <a:p>
                      <a:pPr marL="0" marR="63500">
                        <a:lnSpc>
                          <a:spcPct val="107000"/>
                        </a:lnSpc>
                        <a:spcBef>
                          <a:spcPts val="0"/>
                        </a:spcBef>
                        <a:spcAft>
                          <a:spcPts val="0"/>
                        </a:spcAft>
                      </a:pPr>
                      <a:r>
                        <a:rPr lang="en-US" sz="900" dirty="0">
                          <a:effectLst/>
                        </a:rPr>
                        <a:t>Philippine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a:t>
                      </a:r>
                      <a:r>
                        <a:rPr lang="ar-SA" sz="900" dirty="0">
                          <a:effectLst/>
                        </a:rPr>
                        <a:t>3</a:t>
                      </a:r>
                      <a:r>
                        <a:rPr lang="en-US" sz="900" dirty="0">
                          <a:effectLst/>
                        </a:rPr>
                        <a:t>/9/2003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2/10/2008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060638804"/>
                  </a:ext>
                </a:extLst>
              </a:tr>
              <a:tr h="173421">
                <a:tc>
                  <a:txBody>
                    <a:bodyPr/>
                    <a:lstStyle/>
                    <a:p>
                      <a:pPr marL="0" marR="63500">
                        <a:lnSpc>
                          <a:spcPct val="107000"/>
                        </a:lnSpc>
                        <a:spcBef>
                          <a:spcPts val="0"/>
                        </a:spcBef>
                        <a:spcAft>
                          <a:spcPts val="0"/>
                        </a:spcAft>
                      </a:pPr>
                      <a:r>
                        <a:rPr lang="en-US" sz="900" dirty="0">
                          <a:effectLst/>
                        </a:rPr>
                        <a:t>Austria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23/9/2003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23/9/2004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031362999"/>
                  </a:ext>
                </a:extLst>
              </a:tr>
              <a:tr h="173421">
                <a:tc>
                  <a:txBody>
                    <a:bodyPr/>
                    <a:lstStyle/>
                    <a:p>
                      <a:pPr marL="0" marR="63500">
                        <a:lnSpc>
                          <a:spcPct val="107000"/>
                        </a:lnSpc>
                        <a:spcBef>
                          <a:spcPts val="0"/>
                        </a:spcBef>
                        <a:spcAft>
                          <a:spcPts val="0"/>
                        </a:spcAft>
                      </a:pPr>
                      <a:r>
                        <a:rPr lang="en-US" sz="900" dirty="0">
                          <a:effectLst/>
                        </a:rPr>
                        <a:t>Korea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22/9/2003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9/3/2005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265503246"/>
                  </a:ext>
                </a:extLst>
              </a:tr>
              <a:tr h="173421">
                <a:tc>
                  <a:txBody>
                    <a:bodyPr/>
                    <a:lstStyle/>
                    <a:p>
                      <a:pPr marL="0" marR="63500">
                        <a:lnSpc>
                          <a:spcPct val="107000"/>
                        </a:lnSpc>
                        <a:spcBef>
                          <a:spcPts val="0"/>
                        </a:spcBef>
                        <a:spcAft>
                          <a:spcPts val="0"/>
                        </a:spcAft>
                      </a:pPr>
                      <a:r>
                        <a:rPr lang="en-US" sz="900" dirty="0">
                          <a:effectLst/>
                        </a:rPr>
                        <a:t>Ukraine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23/1/2003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9/3/2004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4092599872"/>
                  </a:ext>
                </a:extLst>
              </a:tr>
              <a:tr h="173421">
                <a:tc>
                  <a:txBody>
                    <a:bodyPr/>
                    <a:lstStyle/>
                    <a:p>
                      <a:pPr marL="0" marR="63500">
                        <a:lnSpc>
                          <a:spcPct val="107000"/>
                        </a:lnSpc>
                        <a:spcBef>
                          <a:spcPts val="0"/>
                        </a:spcBef>
                        <a:spcAft>
                          <a:spcPts val="0"/>
                        </a:spcAft>
                      </a:pPr>
                      <a:r>
                        <a:rPr lang="en-US" sz="900" dirty="0">
                          <a:effectLst/>
                        </a:rPr>
                        <a:t>Canada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9/6/2002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25/5/2004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196390002"/>
                  </a:ext>
                </a:extLst>
              </a:tr>
              <a:tr h="173421">
                <a:tc>
                  <a:txBody>
                    <a:bodyPr/>
                    <a:lstStyle/>
                    <a:p>
                      <a:pPr marL="0" marR="63500">
                        <a:lnSpc>
                          <a:spcPct val="107000"/>
                        </a:lnSpc>
                        <a:spcBef>
                          <a:spcPts val="0"/>
                        </a:spcBef>
                        <a:spcAft>
                          <a:spcPts val="0"/>
                        </a:spcAft>
                      </a:pPr>
                      <a:r>
                        <a:rPr lang="en-US" sz="900" dirty="0">
                          <a:effectLst/>
                        </a:rPr>
                        <a:t>Armenia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22/4/2002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11/1/2005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547212829"/>
                  </a:ext>
                </a:extLst>
              </a:tr>
              <a:tr h="173421">
                <a:tc>
                  <a:txBody>
                    <a:bodyPr/>
                    <a:lstStyle/>
                    <a:p>
                      <a:pPr marL="0" marR="63500">
                        <a:lnSpc>
                          <a:spcPct val="107000"/>
                        </a:lnSpc>
                        <a:spcBef>
                          <a:spcPts val="0"/>
                        </a:spcBef>
                        <a:spcAft>
                          <a:spcPts val="0"/>
                        </a:spcAft>
                      </a:pPr>
                      <a:r>
                        <a:rPr lang="en-US" sz="900" dirty="0">
                          <a:effectLst/>
                        </a:rPr>
                        <a:t>Algeria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24/4/2001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25/6/2004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55405542"/>
                  </a:ext>
                </a:extLst>
              </a:tr>
              <a:tr h="173421">
                <a:tc>
                  <a:txBody>
                    <a:bodyPr/>
                    <a:lstStyle/>
                    <a:p>
                      <a:pPr marL="0" marR="63500">
                        <a:lnSpc>
                          <a:spcPct val="107000"/>
                        </a:lnSpc>
                        <a:spcBef>
                          <a:spcPts val="0"/>
                        </a:spcBef>
                        <a:spcAft>
                          <a:spcPts val="0"/>
                        </a:spcAft>
                      </a:pPr>
                      <a:r>
                        <a:rPr lang="en-US" sz="900" dirty="0">
                          <a:effectLst/>
                        </a:rPr>
                        <a:t>Sudan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15/3/2001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6/6/2004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92962012"/>
                  </a:ext>
                </a:extLst>
              </a:tr>
              <a:tr h="173421">
                <a:tc>
                  <a:txBody>
                    <a:bodyPr/>
                    <a:lstStyle/>
                    <a:p>
                      <a:pPr marL="0" marR="63500">
                        <a:lnSpc>
                          <a:spcPct val="107000"/>
                        </a:lnSpc>
                        <a:spcBef>
                          <a:spcPts val="0"/>
                        </a:spcBef>
                        <a:spcAft>
                          <a:spcPts val="0"/>
                        </a:spcAft>
                      </a:pPr>
                      <a:r>
                        <a:rPr lang="en-US" sz="900" dirty="0">
                          <a:effectLst/>
                        </a:rPr>
                        <a:t>Yemen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13/2/2001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1/1/2004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098123940"/>
                  </a:ext>
                </a:extLst>
              </a:tr>
              <a:tr h="173421">
                <a:tc>
                  <a:txBody>
                    <a:bodyPr/>
                    <a:lstStyle/>
                    <a:p>
                      <a:pPr marL="0" marR="63500">
                        <a:lnSpc>
                          <a:spcPct val="107000"/>
                        </a:lnSpc>
                        <a:spcBef>
                          <a:spcPts val="0"/>
                        </a:spcBef>
                        <a:spcAft>
                          <a:spcPts val="0"/>
                        </a:spcAft>
                      </a:pPr>
                      <a:r>
                        <a:rPr lang="en-US" sz="900" dirty="0">
                          <a:effectLst/>
                        </a:rPr>
                        <a:t>Belarus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27/3/2000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1/2/2001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612734883"/>
                  </a:ext>
                </a:extLst>
              </a:tr>
              <a:tr h="173421">
                <a:tc>
                  <a:txBody>
                    <a:bodyPr/>
                    <a:lstStyle/>
                    <a:p>
                      <a:pPr marL="0" marR="63500">
                        <a:lnSpc>
                          <a:spcPct val="107000"/>
                        </a:lnSpc>
                        <a:spcBef>
                          <a:spcPts val="0"/>
                        </a:spcBef>
                        <a:spcAft>
                          <a:spcPts val="0"/>
                        </a:spcAft>
                      </a:pPr>
                      <a:r>
                        <a:rPr lang="en-US" sz="900" dirty="0">
                          <a:effectLst/>
                        </a:rPr>
                        <a:t>Thailand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1/3/2000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4/1/2001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710638906"/>
                  </a:ext>
                </a:extLst>
              </a:tr>
              <a:tr h="173421">
                <a:tc>
                  <a:txBody>
                    <a:bodyPr/>
                    <a:lstStyle/>
                    <a:p>
                      <a:pPr marL="0" marR="63500">
                        <a:lnSpc>
                          <a:spcPct val="107000"/>
                        </a:lnSpc>
                        <a:spcBef>
                          <a:spcPts val="0"/>
                        </a:spcBef>
                        <a:spcAft>
                          <a:spcPts val="0"/>
                        </a:spcAft>
                      </a:pPr>
                      <a:r>
                        <a:rPr lang="en-US" sz="900" dirty="0">
                          <a:effectLst/>
                        </a:rPr>
                        <a:t>Syria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26/1/2000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12/1/2002</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329734431"/>
                  </a:ext>
                </a:extLst>
              </a:tr>
              <a:tr h="173421">
                <a:tc>
                  <a:txBody>
                    <a:bodyPr/>
                    <a:lstStyle/>
                    <a:p>
                      <a:pPr marL="0" marR="63500">
                        <a:lnSpc>
                          <a:spcPct val="107000"/>
                        </a:lnSpc>
                        <a:spcBef>
                          <a:spcPts val="0"/>
                        </a:spcBef>
                        <a:spcAft>
                          <a:spcPts val="0"/>
                        </a:spcAft>
                      </a:pPr>
                      <a:r>
                        <a:rPr lang="en-US" sz="900" dirty="0">
                          <a:effectLst/>
                        </a:rPr>
                        <a:t>Morocco</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9/2/1999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1/7/2000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980989149"/>
                  </a:ext>
                </a:extLst>
              </a:tr>
              <a:tr h="173421">
                <a:tc>
                  <a:txBody>
                    <a:bodyPr/>
                    <a:lstStyle/>
                    <a:p>
                      <a:pPr marL="0" marR="63500">
                        <a:lnSpc>
                          <a:spcPct val="107000"/>
                        </a:lnSpc>
                        <a:spcBef>
                          <a:spcPts val="0"/>
                        </a:spcBef>
                        <a:spcAft>
                          <a:spcPts val="0"/>
                        </a:spcAft>
                      </a:pPr>
                      <a:r>
                        <a:rPr lang="en-US" sz="900" dirty="0">
                          <a:effectLst/>
                        </a:rPr>
                        <a:t>Turkmenistan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9/6/1998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30/12/2011</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448360548"/>
                  </a:ext>
                </a:extLst>
              </a:tr>
              <a:tr h="173421">
                <a:tc>
                  <a:txBody>
                    <a:bodyPr/>
                    <a:lstStyle/>
                    <a:p>
                      <a:pPr marL="0" marR="63500">
                        <a:lnSpc>
                          <a:spcPct val="107000"/>
                        </a:lnSpc>
                        <a:spcBef>
                          <a:spcPts val="0"/>
                        </a:spcBef>
                        <a:spcAft>
                          <a:spcPts val="0"/>
                        </a:spcAft>
                      </a:pPr>
                      <a:r>
                        <a:rPr lang="en-US" sz="900" dirty="0">
                          <a:effectLst/>
                        </a:rPr>
                        <a:t>Lebanon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17/5/1998</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23/3/1999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938561141"/>
                  </a:ext>
                </a:extLst>
              </a:tr>
              <a:tr h="173421">
                <a:tc>
                  <a:txBody>
                    <a:bodyPr/>
                    <a:lstStyle/>
                    <a:p>
                      <a:pPr marL="0" marR="63500">
                        <a:lnSpc>
                          <a:spcPct val="107000"/>
                        </a:lnSpc>
                        <a:spcBef>
                          <a:spcPts val="0"/>
                        </a:spcBef>
                        <a:spcAft>
                          <a:spcPts val="0"/>
                        </a:spcAft>
                      </a:pPr>
                      <a:r>
                        <a:rPr lang="en-US" sz="900" dirty="0">
                          <a:effectLst/>
                        </a:rPr>
                        <a:t>Czech</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30/9/1996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1/1/2005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279214630"/>
                  </a:ext>
                </a:extLst>
              </a:tr>
              <a:tr h="173421">
                <a:tc>
                  <a:txBody>
                    <a:bodyPr/>
                    <a:lstStyle/>
                    <a:p>
                      <a:pPr marL="0" marR="63500">
                        <a:lnSpc>
                          <a:spcPct val="107000"/>
                        </a:lnSpc>
                        <a:spcBef>
                          <a:spcPts val="0"/>
                        </a:spcBef>
                        <a:spcAft>
                          <a:spcPts val="0"/>
                        </a:spcAft>
                      </a:pPr>
                      <a:r>
                        <a:rPr lang="en-US" sz="900" dirty="0">
                          <a:effectLst/>
                        </a:rPr>
                        <a:t>Belgium</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30/9/1996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22/12/2003</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861812812"/>
                  </a:ext>
                </a:extLst>
              </a:tr>
              <a:tr h="173421">
                <a:tc>
                  <a:txBody>
                    <a:bodyPr/>
                    <a:lstStyle/>
                    <a:p>
                      <a:pPr marL="0" marR="63500">
                        <a:lnSpc>
                          <a:spcPct val="107000"/>
                        </a:lnSpc>
                        <a:spcBef>
                          <a:spcPts val="0"/>
                        </a:spcBef>
                        <a:spcAft>
                          <a:spcPts val="0"/>
                        </a:spcAft>
                      </a:pPr>
                      <a:r>
                        <a:rPr lang="en-US" sz="900" dirty="0">
                          <a:effectLst/>
                        </a:rPr>
                        <a:t>Tunisia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10/4/1996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27/5/1997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882337788"/>
                  </a:ext>
                </a:extLst>
              </a:tr>
              <a:tr h="173421">
                <a:tc>
                  <a:txBody>
                    <a:bodyPr/>
                    <a:lstStyle/>
                    <a:p>
                      <a:pPr marL="0" marR="63500">
                        <a:lnSpc>
                          <a:spcPct val="107000"/>
                        </a:lnSpc>
                        <a:spcBef>
                          <a:spcPts val="0"/>
                        </a:spcBef>
                        <a:spcAft>
                          <a:spcPts val="0"/>
                        </a:spcAft>
                      </a:pPr>
                      <a:r>
                        <a:rPr lang="en-US" sz="900" dirty="0">
                          <a:effectLst/>
                        </a:rPr>
                        <a:t>Finland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12/3/1996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26/12/1997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016022853"/>
                  </a:ext>
                </a:extLst>
              </a:tr>
              <a:tr h="173421">
                <a:tc>
                  <a:txBody>
                    <a:bodyPr/>
                    <a:lstStyle/>
                    <a:p>
                      <a:pPr marL="0" marR="63500">
                        <a:lnSpc>
                          <a:spcPct val="107000"/>
                        </a:lnSpc>
                        <a:spcBef>
                          <a:spcPts val="0"/>
                        </a:spcBef>
                        <a:spcAft>
                          <a:spcPts val="0"/>
                        </a:spcAft>
                      </a:pPr>
                      <a:r>
                        <a:rPr lang="en-US" sz="900" dirty="0">
                          <a:effectLst/>
                        </a:rPr>
                        <a:t>Tajikistan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17/12/1995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27/3/2000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2429143436"/>
                  </a:ext>
                </a:extLst>
              </a:tr>
              <a:tr h="173421">
                <a:tc>
                  <a:txBody>
                    <a:bodyPr/>
                    <a:lstStyle/>
                    <a:p>
                      <a:pPr marL="0" marR="63500">
                        <a:lnSpc>
                          <a:spcPct val="107000"/>
                        </a:lnSpc>
                        <a:spcBef>
                          <a:spcPts val="0"/>
                        </a:spcBef>
                        <a:spcAft>
                          <a:spcPts val="0"/>
                        </a:spcAft>
                      </a:pPr>
                      <a:r>
                        <a:rPr lang="en-US" sz="900" dirty="0">
                          <a:effectLst/>
                        </a:rPr>
                        <a:t>Singapore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1/12/1995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18/7/1996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804578794"/>
                  </a:ext>
                </a:extLst>
              </a:tr>
              <a:tr h="173421">
                <a:tc>
                  <a:txBody>
                    <a:bodyPr/>
                    <a:lstStyle/>
                    <a:p>
                      <a:pPr marL="0" marR="63500">
                        <a:lnSpc>
                          <a:spcPct val="107000"/>
                        </a:lnSpc>
                        <a:spcBef>
                          <a:spcPts val="0"/>
                        </a:spcBef>
                        <a:spcAft>
                          <a:spcPts val="0"/>
                        </a:spcAft>
                      </a:pPr>
                      <a:r>
                        <a:rPr lang="en-US" sz="900" dirty="0">
                          <a:effectLst/>
                        </a:rPr>
                        <a:t>Indonesia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30/11/1995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1/6/1999</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44909670"/>
                  </a:ext>
                </a:extLst>
              </a:tr>
              <a:tr h="173421">
                <a:tc>
                  <a:txBody>
                    <a:bodyPr/>
                    <a:lstStyle/>
                    <a:p>
                      <a:pPr marL="0" marR="63500">
                        <a:lnSpc>
                          <a:spcPct val="107000"/>
                        </a:lnSpc>
                        <a:spcBef>
                          <a:spcPts val="0"/>
                        </a:spcBef>
                        <a:spcAft>
                          <a:spcPts val="0"/>
                        </a:spcAft>
                      </a:pPr>
                      <a:r>
                        <a:rPr lang="en-US" sz="900" dirty="0">
                          <a:effectLst/>
                        </a:rPr>
                        <a:t>Malaysia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28/11/1995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24/9/1996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76966497"/>
                  </a:ext>
                </a:extLst>
              </a:tr>
              <a:tr h="173421">
                <a:tc>
                  <a:txBody>
                    <a:bodyPr/>
                    <a:lstStyle/>
                    <a:p>
                      <a:pPr marL="0" marR="63500">
                        <a:lnSpc>
                          <a:spcPct val="107000"/>
                        </a:lnSpc>
                        <a:spcBef>
                          <a:spcPts val="0"/>
                        </a:spcBef>
                        <a:spcAft>
                          <a:spcPts val="0"/>
                        </a:spcAft>
                      </a:pPr>
                      <a:r>
                        <a:rPr lang="en-US" sz="900" dirty="0">
                          <a:effectLst/>
                        </a:rPr>
                        <a:t>Italy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22/1/1995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5/10/1997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398949793"/>
                  </a:ext>
                </a:extLst>
              </a:tr>
              <a:tr h="173421">
                <a:tc>
                  <a:txBody>
                    <a:bodyPr/>
                    <a:lstStyle/>
                    <a:p>
                      <a:pPr marL="0" marR="63500">
                        <a:lnSpc>
                          <a:spcPct val="107000"/>
                        </a:lnSpc>
                        <a:spcBef>
                          <a:spcPts val="0"/>
                        </a:spcBef>
                        <a:spcAft>
                          <a:spcPts val="0"/>
                        </a:spcAft>
                      </a:pPr>
                      <a:r>
                        <a:rPr lang="en-US" sz="900" dirty="0">
                          <a:effectLst/>
                        </a:rPr>
                        <a:t>Egypt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12/4/1994</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tc>
                  <a:txBody>
                    <a:bodyPr/>
                    <a:lstStyle/>
                    <a:p>
                      <a:pPr marL="63500" marR="63500" algn="ctr">
                        <a:lnSpc>
                          <a:spcPct val="107000"/>
                        </a:lnSpc>
                        <a:spcBef>
                          <a:spcPts val="0"/>
                        </a:spcBef>
                        <a:spcAft>
                          <a:spcPts val="0"/>
                        </a:spcAft>
                      </a:pPr>
                      <a:r>
                        <a:rPr lang="en-US" sz="900" dirty="0">
                          <a:effectLst/>
                        </a:rPr>
                        <a:t>16/7/1995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7491" marR="7491" marT="7491" marB="7491"/>
                </a:tc>
                <a:extLst>
                  <a:ext uri="{0D108BD9-81ED-4DB2-BD59-A6C34878D82A}">
                    <a16:rowId xmlns:a16="http://schemas.microsoft.com/office/drawing/2014/main" val="1356828570"/>
                  </a:ext>
                </a:extLst>
              </a:tr>
            </a:tbl>
          </a:graphicData>
        </a:graphic>
      </p:graphicFrame>
    </p:spTree>
    <p:extLst>
      <p:ext uri="{BB962C8B-B14F-4D97-AF65-F5344CB8AC3E}">
        <p14:creationId xmlns:p14="http://schemas.microsoft.com/office/powerpoint/2010/main" val="3247424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FCBF9F-3DA5-45FB-A781-0CDF78E0457E}" type="slidenum">
              <a:rPr lang="en-US" smtClean="0"/>
              <a:pPr/>
              <a:t>29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07755108"/>
              </p:ext>
            </p:extLst>
          </p:nvPr>
        </p:nvGraphicFramePr>
        <p:xfrm>
          <a:off x="533400" y="2057400"/>
          <a:ext cx="7848600" cy="1752600"/>
        </p:xfrm>
        <a:graphic>
          <a:graphicData uri="http://schemas.openxmlformats.org/drawingml/2006/table">
            <a:tbl>
              <a:tblPr firstRow="1" firstCol="1" bandRow="1">
                <a:tableStyleId>{5DA37D80-6434-44D0-A028-1B22A696006F}</a:tableStyleId>
              </a:tblPr>
              <a:tblGrid>
                <a:gridCol w="4353005">
                  <a:extLst>
                    <a:ext uri="{9D8B030D-6E8A-4147-A177-3AD203B41FA5}">
                      <a16:colId xmlns:a16="http://schemas.microsoft.com/office/drawing/2014/main" val="2496088357"/>
                    </a:ext>
                  </a:extLst>
                </a:gridCol>
                <a:gridCol w="1516956">
                  <a:extLst>
                    <a:ext uri="{9D8B030D-6E8A-4147-A177-3AD203B41FA5}">
                      <a16:colId xmlns:a16="http://schemas.microsoft.com/office/drawing/2014/main" val="3082191796"/>
                    </a:ext>
                  </a:extLst>
                </a:gridCol>
                <a:gridCol w="1978639">
                  <a:extLst>
                    <a:ext uri="{9D8B030D-6E8A-4147-A177-3AD203B41FA5}">
                      <a16:colId xmlns:a16="http://schemas.microsoft.com/office/drawing/2014/main" val="1383071912"/>
                    </a:ext>
                  </a:extLst>
                </a:gridCol>
              </a:tblGrid>
              <a:tr h="219075">
                <a:tc>
                  <a:txBody>
                    <a:bodyPr/>
                    <a:lstStyle/>
                    <a:p>
                      <a:pPr marL="63500" marR="63500">
                        <a:lnSpc>
                          <a:spcPct val="107000"/>
                        </a:lnSpc>
                        <a:spcBef>
                          <a:spcPts val="0"/>
                        </a:spcBef>
                        <a:spcAft>
                          <a:spcPts val="0"/>
                        </a:spcAft>
                      </a:pPr>
                      <a:r>
                        <a:rPr lang="en-US" sz="1100" dirty="0">
                          <a:effectLst/>
                        </a:rPr>
                        <a:t>Country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Final Signature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Entry into force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270734617"/>
                  </a:ext>
                </a:extLst>
              </a:tr>
              <a:tr h="219075">
                <a:tc>
                  <a:txBody>
                    <a:bodyPr/>
                    <a:lstStyle/>
                    <a:p>
                      <a:pPr marL="0" marR="63500">
                        <a:lnSpc>
                          <a:spcPct val="107000"/>
                        </a:lnSpc>
                        <a:spcBef>
                          <a:spcPts val="0"/>
                        </a:spcBef>
                        <a:spcAft>
                          <a:spcPts val="0"/>
                        </a:spcAft>
                      </a:pPr>
                      <a:r>
                        <a:rPr lang="en-US" sz="1100" dirty="0">
                          <a:effectLst/>
                        </a:rPr>
                        <a:t>China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1/7/1993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22/7/1994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825767863"/>
                  </a:ext>
                </a:extLst>
              </a:tr>
              <a:tr h="219075">
                <a:tc>
                  <a:txBody>
                    <a:bodyPr/>
                    <a:lstStyle/>
                    <a:p>
                      <a:pPr marL="0" marR="63500">
                        <a:lnSpc>
                          <a:spcPct val="107000"/>
                        </a:lnSpc>
                        <a:spcBef>
                          <a:spcPts val="0"/>
                        </a:spcBef>
                        <a:spcAft>
                          <a:spcPts val="0"/>
                        </a:spcAft>
                      </a:pPr>
                      <a:r>
                        <a:rPr lang="en-US" sz="1100" dirty="0">
                          <a:effectLst/>
                        </a:rPr>
                        <a:t>Romania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11/4/1993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23/1/1996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861588702"/>
                  </a:ext>
                </a:extLst>
              </a:tr>
              <a:tr h="219075">
                <a:tc>
                  <a:txBody>
                    <a:bodyPr/>
                    <a:lstStyle/>
                    <a:p>
                      <a:pPr marL="0" marR="63500">
                        <a:lnSpc>
                          <a:spcPct val="107000"/>
                        </a:lnSpc>
                        <a:spcBef>
                          <a:spcPts val="0"/>
                        </a:spcBef>
                        <a:spcAft>
                          <a:spcPts val="0"/>
                        </a:spcAft>
                      </a:pPr>
                      <a:r>
                        <a:rPr lang="en-US" sz="1100" dirty="0">
                          <a:effectLst/>
                        </a:rPr>
                        <a:t>Pakistan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7/2/1993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20/11/2000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393656463"/>
                  </a:ext>
                </a:extLst>
              </a:tr>
              <a:tr h="219075">
                <a:tc>
                  <a:txBody>
                    <a:bodyPr/>
                    <a:lstStyle/>
                    <a:p>
                      <a:pPr marL="0" marR="63500">
                        <a:lnSpc>
                          <a:spcPct val="107000"/>
                        </a:lnSpc>
                        <a:spcBef>
                          <a:spcPts val="0"/>
                        </a:spcBef>
                        <a:spcAft>
                          <a:spcPts val="0"/>
                        </a:spcAft>
                      </a:pPr>
                      <a:r>
                        <a:rPr lang="en-US" sz="1100" dirty="0">
                          <a:effectLst/>
                        </a:rPr>
                        <a:t>Poland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31/1/1993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3/2/1994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05993486"/>
                  </a:ext>
                </a:extLst>
              </a:tr>
              <a:tr h="219075">
                <a:tc>
                  <a:txBody>
                    <a:bodyPr/>
                    <a:lstStyle/>
                    <a:p>
                      <a:pPr marL="0" marR="63500">
                        <a:lnSpc>
                          <a:spcPct val="107000"/>
                        </a:lnSpc>
                        <a:spcBef>
                          <a:spcPts val="0"/>
                        </a:spcBef>
                        <a:spcAft>
                          <a:spcPts val="0"/>
                        </a:spcAft>
                      </a:pPr>
                      <a:r>
                        <a:rPr lang="en-US" sz="1100" dirty="0">
                          <a:effectLst/>
                        </a:rPr>
                        <a:t>Turkey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29/1/1993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29/1/1995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257489272"/>
                  </a:ext>
                </a:extLst>
              </a:tr>
              <a:tr h="219075">
                <a:tc>
                  <a:txBody>
                    <a:bodyPr/>
                    <a:lstStyle/>
                    <a:p>
                      <a:pPr marL="0" marR="63500">
                        <a:lnSpc>
                          <a:spcPct val="107000"/>
                        </a:lnSpc>
                        <a:spcBef>
                          <a:spcPts val="0"/>
                        </a:spcBef>
                        <a:spcAft>
                          <a:spcPts val="0"/>
                        </a:spcAft>
                      </a:pPr>
                      <a:r>
                        <a:rPr lang="en-US" sz="1100" dirty="0">
                          <a:effectLst/>
                        </a:rPr>
                        <a:t>India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29/4/1992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rtl="1">
                        <a:lnSpc>
                          <a:spcPct val="107000"/>
                        </a:lnSpc>
                        <a:spcBef>
                          <a:spcPts val="0"/>
                        </a:spcBef>
                        <a:spcAft>
                          <a:spcPts val="0"/>
                        </a:spcAft>
                      </a:pPr>
                      <a:r>
                        <a:rPr lang="ar-SA" sz="1100" dirty="0">
                          <a:effectLst/>
                        </a:rPr>
                        <a:t>15</a:t>
                      </a:r>
                      <a:r>
                        <a:rPr lang="en-US" sz="1100" dirty="0">
                          <a:effectLst/>
                        </a:rPr>
                        <a:t>/</a:t>
                      </a:r>
                      <a:r>
                        <a:rPr lang="ar-SA" sz="1100" dirty="0">
                          <a:effectLst/>
                        </a:rPr>
                        <a:t>9</a:t>
                      </a:r>
                      <a:r>
                        <a:rPr lang="en-US" sz="1100" dirty="0">
                          <a:effectLst/>
                        </a:rPr>
                        <a:t>/199</a:t>
                      </a:r>
                      <a:r>
                        <a:rPr lang="ar-SA" sz="1100" dirty="0">
                          <a:effectLst/>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90011176"/>
                  </a:ext>
                </a:extLst>
              </a:tr>
              <a:tr h="219075">
                <a:tc>
                  <a:txBody>
                    <a:bodyPr/>
                    <a:lstStyle/>
                    <a:p>
                      <a:pPr marL="0" marR="63500">
                        <a:lnSpc>
                          <a:spcPct val="107000"/>
                        </a:lnSpc>
                        <a:spcBef>
                          <a:spcPts val="0"/>
                        </a:spcBef>
                        <a:spcAft>
                          <a:spcPts val="0"/>
                        </a:spcAft>
                      </a:pPr>
                      <a:r>
                        <a:rPr lang="en-US" sz="1100" dirty="0">
                          <a:effectLst/>
                        </a:rPr>
                        <a:t>France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19/7/1989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tc>
                  <a:txBody>
                    <a:bodyPr/>
                    <a:lstStyle/>
                    <a:p>
                      <a:pPr marL="63500" marR="63500" algn="ctr">
                        <a:lnSpc>
                          <a:spcPct val="107000"/>
                        </a:lnSpc>
                        <a:spcBef>
                          <a:spcPts val="0"/>
                        </a:spcBef>
                        <a:spcAft>
                          <a:spcPts val="0"/>
                        </a:spcAft>
                      </a:pPr>
                      <a:r>
                        <a:rPr lang="en-US" sz="1100" dirty="0">
                          <a:effectLst/>
                        </a:rPr>
                        <a:t>8/11/1994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102553181"/>
                  </a:ext>
                </a:extLst>
              </a:tr>
            </a:tbl>
          </a:graphicData>
        </a:graphic>
      </p:graphicFrame>
    </p:spTree>
    <p:extLst>
      <p:ext uri="{BB962C8B-B14F-4D97-AF65-F5344CB8AC3E}">
        <p14:creationId xmlns:p14="http://schemas.microsoft.com/office/powerpoint/2010/main" val="2367427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917" y="914400"/>
            <a:ext cx="8229600" cy="1143000"/>
          </a:xfrm>
        </p:spPr>
        <p:txBody>
          <a:bodyPr>
            <a:noAutofit/>
          </a:bodyPr>
          <a:lstStyle/>
          <a:p>
            <a:r>
              <a:rPr lang="en-US" sz="2400" b="1" dirty="0" smtClean="0">
                <a:solidFill>
                  <a:srgbClr val="B68A35"/>
                </a:solidFill>
              </a:rPr>
              <a:t>Foreign </a:t>
            </a:r>
            <a:r>
              <a:rPr lang="en-US" sz="2400" b="1" dirty="0">
                <a:solidFill>
                  <a:srgbClr val="B68A35"/>
                </a:solidFill>
              </a:rPr>
              <a:t>direct investment entering the UAE</a:t>
            </a:r>
          </a:p>
        </p:txBody>
      </p:sp>
      <p:sp>
        <p:nvSpPr>
          <p:cNvPr id="3" name="Content Placeholder 2"/>
          <p:cNvSpPr>
            <a:spLocks noGrp="1"/>
          </p:cNvSpPr>
          <p:nvPr>
            <p:ph idx="1"/>
          </p:nvPr>
        </p:nvSpPr>
        <p:spPr>
          <a:xfrm>
            <a:off x="397477" y="2057400"/>
            <a:ext cx="8229600" cy="4525963"/>
          </a:xfrm>
        </p:spPr>
        <p:txBody>
          <a:bodyPr>
            <a:noAutofit/>
          </a:bodyPr>
          <a:lstStyle/>
          <a:p>
            <a:pPr marL="0" indent="0" algn="just">
              <a:buNone/>
            </a:pPr>
            <a:r>
              <a:rPr lang="en-US" sz="1800" b="1" dirty="0" smtClean="0"/>
              <a:t>The </a:t>
            </a:r>
            <a:r>
              <a:rPr lang="en-US" sz="1800" b="1" dirty="0"/>
              <a:t>United Arab Emirates ranked 24th in the world in FDI inflows for 2019, with inflows of USD </a:t>
            </a:r>
            <a:r>
              <a:rPr lang="en-US" sz="1800" b="1" dirty="0" smtClean="0"/>
              <a:t>13.8B</a:t>
            </a:r>
          </a:p>
          <a:p>
            <a:pPr marL="0" indent="0" algn="just">
              <a:buNone/>
            </a:pPr>
            <a:endParaRPr lang="en-US" sz="1800" b="1" dirty="0"/>
          </a:p>
          <a:p>
            <a:pPr marL="0" indent="0" algn="just">
              <a:buNone/>
            </a:pPr>
            <a:endParaRPr lang="en-US" sz="1800" b="1" dirty="0" smtClean="0"/>
          </a:p>
          <a:p>
            <a:pPr marL="0" indent="0" algn="just">
              <a:buNone/>
            </a:pPr>
            <a:endParaRPr lang="en-US" sz="1800" b="1" dirty="0"/>
          </a:p>
          <a:p>
            <a:pPr marL="0" indent="0" algn="just">
              <a:buNone/>
            </a:pPr>
            <a:endParaRPr lang="en-US" sz="1800" b="1" dirty="0"/>
          </a:p>
          <a:p>
            <a:r>
              <a:rPr lang="en-US" sz="1200" dirty="0" smtClean="0"/>
              <a:t>The </a:t>
            </a:r>
            <a:r>
              <a:rPr lang="en-US" sz="1200" b="1" dirty="0"/>
              <a:t>value of foreign direct investment inward to the UAE rose positively during the year 2019 by USD 3.4 B</a:t>
            </a:r>
            <a:r>
              <a:rPr lang="en-US" sz="1200" dirty="0"/>
              <a:t>, by 32%, as the total inflow of foreign investment </a:t>
            </a:r>
            <a:r>
              <a:rPr lang="en-US" sz="1200" dirty="0" smtClean="0"/>
              <a:t>in 2019 </a:t>
            </a:r>
            <a:r>
              <a:rPr lang="en-US" sz="1200" dirty="0"/>
              <a:t>reached a total of USD 13.778B, compared to USD 10.385B in 2018</a:t>
            </a:r>
          </a:p>
          <a:p>
            <a:r>
              <a:rPr lang="en-US" sz="1200" dirty="0" smtClean="0"/>
              <a:t>The </a:t>
            </a:r>
            <a:r>
              <a:rPr lang="en-US" sz="1200" b="1" dirty="0"/>
              <a:t>UAE was the largest recipient of FDI in the region</a:t>
            </a:r>
            <a:r>
              <a:rPr lang="en-US" sz="1200" dirty="0"/>
              <a:t>, largely due to:</a:t>
            </a:r>
          </a:p>
          <a:p>
            <a:pPr lvl="1"/>
            <a:r>
              <a:rPr lang="en-US" sz="1100" dirty="0" smtClean="0"/>
              <a:t>The </a:t>
            </a:r>
            <a:r>
              <a:rPr lang="en-US" sz="1100" dirty="0"/>
              <a:t>issuance of the </a:t>
            </a:r>
            <a:r>
              <a:rPr lang="en-US" sz="1100" b="1" dirty="0"/>
              <a:t>Foreign Direct Investment Law</a:t>
            </a:r>
          </a:p>
          <a:p>
            <a:pPr lvl="1"/>
            <a:r>
              <a:rPr lang="en-US" sz="1100" dirty="0"/>
              <a:t>T</a:t>
            </a:r>
            <a:r>
              <a:rPr lang="en-US" sz="1100" dirty="0" smtClean="0"/>
              <a:t>he </a:t>
            </a:r>
            <a:r>
              <a:rPr lang="en-US" sz="1100" dirty="0"/>
              <a:t>role played by the Emirate of Abu Dhabi through </a:t>
            </a:r>
            <a:r>
              <a:rPr lang="en-US" sz="1100" b="1" dirty="0"/>
              <a:t>major investment deals in oil and gas</a:t>
            </a:r>
            <a:r>
              <a:rPr lang="en-US" sz="1100" dirty="0"/>
              <a:t>, for example, the deal of the </a:t>
            </a:r>
            <a:r>
              <a:rPr lang="en-US" sz="1100" dirty="0" smtClean="0"/>
              <a:t>US </a:t>
            </a:r>
            <a:r>
              <a:rPr lang="en-US" sz="1100" dirty="0"/>
              <a:t>company BlackRock and </a:t>
            </a:r>
            <a:r>
              <a:rPr lang="en-US" sz="1100" dirty="0" smtClean="0"/>
              <a:t>KKR Global </a:t>
            </a:r>
            <a:r>
              <a:rPr lang="en-US" sz="1100" dirty="0"/>
              <a:t>with ADNOC to </a:t>
            </a:r>
            <a:r>
              <a:rPr lang="en-US" sz="1100" b="1" dirty="0"/>
              <a:t>acquire a 40% stake in the assets of oil transmission and distribution pipelines</a:t>
            </a:r>
            <a:r>
              <a:rPr lang="en-US" sz="1100" dirty="0"/>
              <a:t>, the deal </a:t>
            </a:r>
            <a:r>
              <a:rPr lang="en-US" sz="1100" b="1" dirty="0"/>
              <a:t>valued at USD 4B</a:t>
            </a:r>
            <a:r>
              <a:rPr lang="en-US" sz="1100" dirty="0"/>
              <a:t>. Italy's Eni also acquired </a:t>
            </a:r>
            <a:r>
              <a:rPr lang="en-US" sz="1100" dirty="0" smtClean="0"/>
              <a:t>a 20</a:t>
            </a:r>
            <a:r>
              <a:rPr lang="en-US" sz="1100" dirty="0"/>
              <a:t>% stake in the Abu Dhabi Oil Refining Company for USD 3B</a:t>
            </a:r>
          </a:p>
          <a:p>
            <a:pPr lvl="1"/>
            <a:r>
              <a:rPr lang="en-US" sz="1100" dirty="0" smtClean="0"/>
              <a:t>The </a:t>
            </a:r>
            <a:r>
              <a:rPr lang="en-US" sz="1100" dirty="0"/>
              <a:t>measures taken by the </a:t>
            </a:r>
            <a:r>
              <a:rPr lang="en-US" sz="1100" b="1" dirty="0"/>
              <a:t>UAE to simplify procedures</a:t>
            </a:r>
            <a:r>
              <a:rPr lang="en-US" sz="1100" dirty="0"/>
              <a:t>, especially the launch of the Abu Dhabi Investment Office within the framework of the </a:t>
            </a:r>
            <a:r>
              <a:rPr lang="en-US" sz="1100" dirty="0"/>
              <a:t>Ghadan</a:t>
            </a:r>
            <a:r>
              <a:rPr lang="en-US" sz="1100" dirty="0"/>
              <a:t> </a:t>
            </a:r>
            <a:r>
              <a:rPr lang="en-US" sz="1100" dirty="0" smtClean="0"/>
              <a:t>21 program </a:t>
            </a:r>
            <a:r>
              <a:rPr lang="en-US" sz="1100" dirty="0"/>
              <a:t>initiative to </a:t>
            </a:r>
            <a:r>
              <a:rPr lang="en-US" sz="1100" b="1" dirty="0"/>
              <a:t>create an attractive and diversified environment for foreign investment</a:t>
            </a:r>
          </a:p>
          <a:p>
            <a:r>
              <a:rPr lang="en-US" sz="1200" dirty="0" smtClean="0"/>
              <a:t>The </a:t>
            </a:r>
            <a:r>
              <a:rPr lang="en-US" sz="1200" b="1" dirty="0"/>
              <a:t>UAE's increasing focus on attracting FDI </a:t>
            </a:r>
            <a:r>
              <a:rPr lang="en-US" sz="1200" dirty="0"/>
              <a:t>is evidenced by setting a clear target in the national agenda to boost FDI inflows to produce 5% of GDP by </a:t>
            </a:r>
            <a:r>
              <a:rPr lang="en-US" sz="1200" dirty="0" smtClean="0"/>
              <a:t>2021</a:t>
            </a:r>
            <a:endParaRPr lang="en-US" sz="1200" dirty="0"/>
          </a:p>
        </p:txBody>
      </p:sp>
      <p:grpSp>
        <p:nvGrpSpPr>
          <p:cNvPr id="5" name="Group 4"/>
          <p:cNvGrpSpPr/>
          <p:nvPr/>
        </p:nvGrpSpPr>
        <p:grpSpPr>
          <a:xfrm>
            <a:off x="359229" y="602094"/>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graphicFrame>
        <p:nvGraphicFramePr>
          <p:cNvPr id="4" name="Table 3"/>
          <p:cNvGraphicFramePr>
            <a:graphicFrameLocks noGrp="1"/>
          </p:cNvGraphicFramePr>
          <p:nvPr>
            <p:extLst/>
          </p:nvPr>
        </p:nvGraphicFramePr>
        <p:xfrm>
          <a:off x="603117" y="2693331"/>
          <a:ext cx="8023962" cy="1168400"/>
        </p:xfrm>
        <a:graphic>
          <a:graphicData uri="http://schemas.openxmlformats.org/drawingml/2006/table">
            <a:tbl>
              <a:tblPr firstRow="1" bandRow="1">
                <a:tableStyleId>{21E4AEA4-8DFA-4A89-87EB-49C32662AFE0}</a:tableStyleId>
              </a:tblPr>
              <a:tblGrid>
                <a:gridCol w="1337327">
                  <a:extLst>
                    <a:ext uri="{9D8B030D-6E8A-4147-A177-3AD203B41FA5}">
                      <a16:colId xmlns:a16="http://schemas.microsoft.com/office/drawing/2014/main" val="1182510142"/>
                    </a:ext>
                  </a:extLst>
                </a:gridCol>
                <a:gridCol w="1337327">
                  <a:extLst>
                    <a:ext uri="{9D8B030D-6E8A-4147-A177-3AD203B41FA5}">
                      <a16:colId xmlns:a16="http://schemas.microsoft.com/office/drawing/2014/main" val="720291101"/>
                    </a:ext>
                  </a:extLst>
                </a:gridCol>
                <a:gridCol w="1337327">
                  <a:extLst>
                    <a:ext uri="{9D8B030D-6E8A-4147-A177-3AD203B41FA5}">
                      <a16:colId xmlns:a16="http://schemas.microsoft.com/office/drawing/2014/main" val="43750113"/>
                    </a:ext>
                  </a:extLst>
                </a:gridCol>
                <a:gridCol w="1337327">
                  <a:extLst>
                    <a:ext uri="{9D8B030D-6E8A-4147-A177-3AD203B41FA5}">
                      <a16:colId xmlns:a16="http://schemas.microsoft.com/office/drawing/2014/main" val="2591289797"/>
                    </a:ext>
                  </a:extLst>
                </a:gridCol>
                <a:gridCol w="1337327">
                  <a:extLst>
                    <a:ext uri="{9D8B030D-6E8A-4147-A177-3AD203B41FA5}">
                      <a16:colId xmlns:a16="http://schemas.microsoft.com/office/drawing/2014/main" val="1840389276"/>
                    </a:ext>
                  </a:extLst>
                </a:gridCol>
                <a:gridCol w="1337327">
                  <a:extLst>
                    <a:ext uri="{9D8B030D-6E8A-4147-A177-3AD203B41FA5}">
                      <a16:colId xmlns:a16="http://schemas.microsoft.com/office/drawing/2014/main" val="4038624743"/>
                    </a:ext>
                  </a:extLst>
                </a:gridCol>
              </a:tblGrid>
              <a:tr h="370840">
                <a:tc>
                  <a:txBody>
                    <a:bodyPr/>
                    <a:lstStyle/>
                    <a:p>
                      <a:pPr algn="ctr"/>
                      <a:endParaRPr lang="en-US" sz="1100" dirty="0"/>
                    </a:p>
                  </a:txBody>
                  <a:tcPr/>
                </a:tc>
                <a:tc>
                  <a:txBody>
                    <a:bodyPr/>
                    <a:lstStyle/>
                    <a:p>
                      <a:pPr algn="ctr"/>
                      <a:r>
                        <a:rPr lang="en-US" sz="1100" dirty="0" smtClean="0"/>
                        <a:t>2015</a:t>
                      </a:r>
                      <a:endParaRPr lang="en-US" sz="1100" dirty="0"/>
                    </a:p>
                  </a:txBody>
                  <a:tcPr/>
                </a:tc>
                <a:tc>
                  <a:txBody>
                    <a:bodyPr/>
                    <a:lstStyle/>
                    <a:p>
                      <a:pPr algn="ctr"/>
                      <a:r>
                        <a:rPr lang="en-US" sz="1100" dirty="0" smtClean="0"/>
                        <a:t>2016</a:t>
                      </a:r>
                      <a:endParaRPr lang="en-US" sz="1100" dirty="0"/>
                    </a:p>
                  </a:txBody>
                  <a:tcPr/>
                </a:tc>
                <a:tc>
                  <a:txBody>
                    <a:bodyPr/>
                    <a:lstStyle/>
                    <a:p>
                      <a:pPr algn="ctr"/>
                      <a:r>
                        <a:rPr lang="en-US" sz="1100" dirty="0" smtClean="0"/>
                        <a:t>2017</a:t>
                      </a:r>
                      <a:endParaRPr lang="en-US" sz="1100" dirty="0"/>
                    </a:p>
                  </a:txBody>
                  <a:tcPr/>
                </a:tc>
                <a:tc>
                  <a:txBody>
                    <a:bodyPr/>
                    <a:lstStyle/>
                    <a:p>
                      <a:pPr algn="ctr"/>
                      <a:r>
                        <a:rPr lang="en-US" sz="1100" dirty="0" smtClean="0"/>
                        <a:t>2018</a:t>
                      </a:r>
                      <a:endParaRPr lang="en-US" sz="1100" dirty="0"/>
                    </a:p>
                  </a:txBody>
                  <a:tcPr/>
                </a:tc>
                <a:tc>
                  <a:txBody>
                    <a:bodyPr/>
                    <a:lstStyle/>
                    <a:p>
                      <a:pPr algn="ctr"/>
                      <a:r>
                        <a:rPr lang="en-US" sz="1100" dirty="0" smtClean="0"/>
                        <a:t>2019</a:t>
                      </a:r>
                      <a:endParaRPr lang="en-US" sz="1100" dirty="0"/>
                    </a:p>
                  </a:txBody>
                  <a:tcPr/>
                </a:tc>
                <a:extLst>
                  <a:ext uri="{0D108BD9-81ED-4DB2-BD59-A6C34878D82A}">
                    <a16:rowId xmlns:a16="http://schemas.microsoft.com/office/drawing/2014/main" val="2397588447"/>
                  </a:ext>
                </a:extLst>
              </a:tr>
              <a:tr h="370840">
                <a:tc>
                  <a:txBody>
                    <a:bodyPr/>
                    <a:lstStyle/>
                    <a:p>
                      <a:pPr algn="ctr"/>
                      <a:r>
                        <a:rPr lang="en-US" sz="1100" dirty="0" smtClean="0"/>
                        <a:t>Inward FDI</a:t>
                      </a:r>
                      <a:r>
                        <a:rPr lang="en-US" sz="1100" baseline="0" dirty="0" smtClean="0"/>
                        <a:t> (in USD Billions)</a:t>
                      </a:r>
                      <a:endParaRPr lang="en-US" sz="1100" dirty="0"/>
                    </a:p>
                  </a:txBody>
                  <a:tcPr/>
                </a:tc>
                <a:tc>
                  <a:txBody>
                    <a:bodyPr/>
                    <a:lstStyle/>
                    <a:p>
                      <a:pPr algn="ctr"/>
                      <a:r>
                        <a:rPr lang="en-US" sz="1100" dirty="0" smtClean="0"/>
                        <a:t>8.551</a:t>
                      </a:r>
                      <a:endParaRPr lang="en-US" sz="1100" dirty="0"/>
                    </a:p>
                  </a:txBody>
                  <a:tcPr/>
                </a:tc>
                <a:tc>
                  <a:txBody>
                    <a:bodyPr/>
                    <a:lstStyle/>
                    <a:p>
                      <a:pPr algn="ctr"/>
                      <a:r>
                        <a:rPr lang="en-US" sz="1100" dirty="0" smtClean="0"/>
                        <a:t>9.605</a:t>
                      </a:r>
                      <a:endParaRPr lang="en-US" sz="1100" dirty="0"/>
                    </a:p>
                  </a:txBody>
                  <a:tcPr/>
                </a:tc>
                <a:tc>
                  <a:txBody>
                    <a:bodyPr/>
                    <a:lstStyle/>
                    <a:p>
                      <a:pPr algn="ctr"/>
                      <a:r>
                        <a:rPr lang="en-US" sz="1100" dirty="0" smtClean="0"/>
                        <a:t>10.357</a:t>
                      </a:r>
                      <a:endParaRPr lang="en-US" sz="1100" dirty="0"/>
                    </a:p>
                  </a:txBody>
                  <a:tcPr/>
                </a:tc>
                <a:tc>
                  <a:txBody>
                    <a:bodyPr/>
                    <a:lstStyle/>
                    <a:p>
                      <a:pPr algn="ctr"/>
                      <a:r>
                        <a:rPr lang="en-US" sz="1100" dirty="0" smtClean="0"/>
                        <a:t>10.386</a:t>
                      </a:r>
                      <a:endParaRPr lang="en-US" sz="1100" dirty="0"/>
                    </a:p>
                  </a:txBody>
                  <a:tcPr/>
                </a:tc>
                <a:tc>
                  <a:txBody>
                    <a:bodyPr/>
                    <a:lstStyle/>
                    <a:p>
                      <a:pPr algn="ctr"/>
                      <a:r>
                        <a:rPr lang="en-US" sz="1100" dirty="0" smtClean="0"/>
                        <a:t>13.787</a:t>
                      </a:r>
                      <a:endParaRPr lang="en-US" sz="1100" dirty="0"/>
                    </a:p>
                  </a:txBody>
                  <a:tcPr/>
                </a:tc>
                <a:extLst>
                  <a:ext uri="{0D108BD9-81ED-4DB2-BD59-A6C34878D82A}">
                    <a16:rowId xmlns:a16="http://schemas.microsoft.com/office/drawing/2014/main" val="3892369586"/>
                  </a:ext>
                </a:extLst>
              </a:tr>
              <a:tr h="370840">
                <a:tc>
                  <a:txBody>
                    <a:bodyPr/>
                    <a:lstStyle/>
                    <a:p>
                      <a:pPr algn="ctr"/>
                      <a:r>
                        <a:rPr lang="en-US" sz="1100" dirty="0" smtClean="0"/>
                        <a:t>Growth Rate</a:t>
                      </a:r>
                      <a:endParaRPr lang="en-US" sz="1100" dirty="0"/>
                    </a:p>
                  </a:txBody>
                  <a:tcPr/>
                </a:tc>
                <a:tc>
                  <a:txBody>
                    <a:bodyPr/>
                    <a:lstStyle/>
                    <a:p>
                      <a:pPr algn="ctr"/>
                      <a:r>
                        <a:rPr lang="en-US" sz="1100" dirty="0" smtClean="0"/>
                        <a:t>-</a:t>
                      </a:r>
                      <a:endParaRPr lang="en-US" sz="1100" dirty="0"/>
                    </a:p>
                  </a:txBody>
                  <a:tcPr/>
                </a:tc>
                <a:tc>
                  <a:txBody>
                    <a:bodyPr/>
                    <a:lstStyle/>
                    <a:p>
                      <a:pPr algn="ctr"/>
                      <a:r>
                        <a:rPr lang="en-US" sz="1100" dirty="0" smtClean="0"/>
                        <a:t>12.3%</a:t>
                      </a:r>
                      <a:endParaRPr lang="en-US" sz="1100" dirty="0"/>
                    </a:p>
                  </a:txBody>
                  <a:tcPr/>
                </a:tc>
                <a:tc>
                  <a:txBody>
                    <a:bodyPr/>
                    <a:lstStyle/>
                    <a:p>
                      <a:pPr algn="ctr"/>
                      <a:r>
                        <a:rPr lang="en-US" sz="1100" dirty="0" smtClean="0"/>
                        <a:t>7.8%</a:t>
                      </a:r>
                      <a:endParaRPr lang="en-US" sz="1100" dirty="0"/>
                    </a:p>
                  </a:txBody>
                  <a:tcPr/>
                </a:tc>
                <a:tc>
                  <a:txBody>
                    <a:bodyPr/>
                    <a:lstStyle/>
                    <a:p>
                      <a:pPr algn="ctr"/>
                      <a:r>
                        <a:rPr lang="en-US" sz="1100" dirty="0" smtClean="0"/>
                        <a:t>0.03%</a:t>
                      </a:r>
                      <a:endParaRPr lang="en-US" sz="1100" dirty="0"/>
                    </a:p>
                  </a:txBody>
                  <a:tcPr/>
                </a:tc>
                <a:tc>
                  <a:txBody>
                    <a:bodyPr/>
                    <a:lstStyle/>
                    <a:p>
                      <a:pPr algn="ctr"/>
                      <a:r>
                        <a:rPr lang="en-US" sz="1100" dirty="0" smtClean="0"/>
                        <a:t>32.7%</a:t>
                      </a:r>
                      <a:endParaRPr lang="en-US" sz="1100" dirty="0"/>
                    </a:p>
                  </a:txBody>
                  <a:tcPr/>
                </a:tc>
                <a:extLst>
                  <a:ext uri="{0D108BD9-81ED-4DB2-BD59-A6C34878D82A}">
                    <a16:rowId xmlns:a16="http://schemas.microsoft.com/office/drawing/2014/main" val="1484735906"/>
                  </a:ext>
                </a:extLst>
              </a:tr>
            </a:tbl>
          </a:graphicData>
        </a:graphic>
      </p:graphicFrame>
      <p:sp>
        <p:nvSpPr>
          <p:cNvPr id="10" name="Slide Number Placeholder 9"/>
          <p:cNvSpPr>
            <a:spLocks noGrp="1"/>
          </p:cNvSpPr>
          <p:nvPr>
            <p:ph type="sldNum" sz="quarter" idx="12"/>
          </p:nvPr>
        </p:nvSpPr>
        <p:spPr/>
        <p:txBody>
          <a:bodyPr/>
          <a:lstStyle/>
          <a:p>
            <a:fld id="{39FCBF9F-3DA5-45FB-A781-0CDF78E0457E}" type="slidenum">
              <a:rPr lang="en-US" smtClean="0"/>
              <a:pPr/>
              <a:t>3</a:t>
            </a:fld>
            <a:endParaRPr lang="en-US" dirty="0"/>
          </a:p>
        </p:txBody>
      </p:sp>
    </p:spTree>
    <p:extLst>
      <p:ext uri="{BB962C8B-B14F-4D97-AF65-F5344CB8AC3E}">
        <p14:creationId xmlns:p14="http://schemas.microsoft.com/office/powerpoint/2010/main" val="166344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191" y="1219200"/>
            <a:ext cx="8229600" cy="1143000"/>
          </a:xfrm>
        </p:spPr>
        <p:txBody>
          <a:bodyPr>
            <a:noAutofit/>
          </a:bodyPr>
          <a:lstStyle/>
          <a:p>
            <a:r>
              <a:rPr lang="en-US" sz="2400" b="1" dirty="0" smtClean="0">
                <a:solidFill>
                  <a:srgbClr val="B68A35"/>
                </a:solidFill>
              </a:rPr>
              <a:t>UAE </a:t>
            </a:r>
            <a:r>
              <a:rPr lang="en-US" sz="2400" b="1" dirty="0">
                <a:solidFill>
                  <a:srgbClr val="B68A35"/>
                </a:solidFill>
              </a:rPr>
              <a:t>has transformed from a logistics hub into a supply chain hot spot in recent years</a:t>
            </a:r>
          </a:p>
        </p:txBody>
      </p:sp>
      <p:sp>
        <p:nvSpPr>
          <p:cNvPr id="3" name="Content Placeholder 2"/>
          <p:cNvSpPr>
            <a:spLocks noGrp="1"/>
          </p:cNvSpPr>
          <p:nvPr>
            <p:ph idx="1"/>
          </p:nvPr>
        </p:nvSpPr>
        <p:spPr>
          <a:xfrm>
            <a:off x="457200" y="2133600"/>
            <a:ext cx="8229600" cy="4525963"/>
          </a:xfrm>
        </p:spPr>
        <p:txBody>
          <a:bodyPr>
            <a:noAutofit/>
          </a:bodyPr>
          <a:lstStyle/>
          <a:p>
            <a:pPr marL="0" indent="0" algn="just">
              <a:buNone/>
            </a:pPr>
            <a:r>
              <a:rPr lang="en-US" sz="1800" b="1" dirty="0"/>
              <a:t>Recent sector </a:t>
            </a:r>
            <a:r>
              <a:rPr lang="en-US" sz="1800" b="1" dirty="0" smtClean="0"/>
              <a:t>growth</a:t>
            </a:r>
          </a:p>
          <a:p>
            <a:pPr marL="0" indent="0" algn="just">
              <a:buNone/>
            </a:pPr>
            <a:endParaRPr lang="en-US" sz="1800" b="1" dirty="0" smtClean="0"/>
          </a:p>
          <a:p>
            <a:pPr algn="just"/>
            <a:r>
              <a:rPr lang="en-US" sz="1600" dirty="0" smtClean="0"/>
              <a:t>Driven </a:t>
            </a:r>
            <a:r>
              <a:rPr lang="en-US" sz="1600" dirty="0"/>
              <a:t>by </a:t>
            </a:r>
            <a:r>
              <a:rPr lang="en-US" sz="1600" b="1" dirty="0"/>
              <a:t>the success of economic diversification efforts </a:t>
            </a:r>
            <a:r>
              <a:rPr lang="en-US" sz="1600" dirty="0"/>
              <a:t>compounded with effective implementation of national logistics plans and digital transformation </a:t>
            </a:r>
            <a:r>
              <a:rPr lang="en-US" sz="1600" dirty="0" smtClean="0"/>
              <a:t>initiatives undertaken </a:t>
            </a:r>
            <a:r>
              <a:rPr lang="en-US" sz="1600" dirty="0"/>
              <a:t>by public and private sectors, as well as </a:t>
            </a:r>
            <a:r>
              <a:rPr lang="en-US" sz="1600" b="1" dirty="0"/>
              <a:t>country’s trade facilitation reforms</a:t>
            </a:r>
            <a:r>
              <a:rPr lang="en-US" sz="1600" dirty="0"/>
              <a:t>, </a:t>
            </a:r>
            <a:r>
              <a:rPr lang="en-US" sz="1600" b="1" dirty="0"/>
              <a:t>fast customs clearance </a:t>
            </a:r>
            <a:r>
              <a:rPr lang="en-US" sz="1600" dirty="0"/>
              <a:t>and </a:t>
            </a:r>
            <a:r>
              <a:rPr lang="en-US" sz="1600" b="1" dirty="0"/>
              <a:t>strategic location </a:t>
            </a:r>
            <a:r>
              <a:rPr lang="en-US" sz="1600" dirty="0"/>
              <a:t>in the east west trade route, </a:t>
            </a:r>
            <a:r>
              <a:rPr lang="en-US" sz="1600" dirty="0" smtClean="0"/>
              <a:t>in theory</a:t>
            </a:r>
            <a:r>
              <a:rPr lang="en-US" sz="1600" dirty="0"/>
              <a:t>, which are all important to the industry’s </a:t>
            </a:r>
            <a:r>
              <a:rPr lang="en-US" sz="1600" dirty="0" smtClean="0"/>
              <a:t>growth</a:t>
            </a:r>
          </a:p>
          <a:p>
            <a:pPr algn="just"/>
            <a:endParaRPr lang="en-US" sz="1600" dirty="0"/>
          </a:p>
          <a:p>
            <a:pPr algn="just"/>
            <a:r>
              <a:rPr lang="en-US" sz="1600" dirty="0" smtClean="0"/>
              <a:t>Geographical </a:t>
            </a:r>
            <a:r>
              <a:rPr lang="en-US" sz="1600" dirty="0"/>
              <a:t>location and infrastructure position it as an ideal supply and redistribution gateway and offers huge growth potential for businesses; </a:t>
            </a:r>
            <a:r>
              <a:rPr lang="en-US" sz="1600" b="1" dirty="0"/>
              <a:t>acts as a gateway </a:t>
            </a:r>
            <a:r>
              <a:rPr lang="en-US" sz="1600" b="1" dirty="0" smtClean="0"/>
              <a:t>for Asia</a:t>
            </a:r>
            <a:r>
              <a:rPr lang="en-US" sz="1600" b="1" dirty="0"/>
              <a:t>, Europe and </a:t>
            </a:r>
            <a:r>
              <a:rPr lang="en-US" sz="1600" b="1" dirty="0" smtClean="0"/>
              <a:t>MENA</a:t>
            </a:r>
          </a:p>
          <a:p>
            <a:pPr algn="just"/>
            <a:endParaRPr lang="en-US" sz="1600" b="1" dirty="0"/>
          </a:p>
          <a:p>
            <a:pPr algn="just"/>
            <a:r>
              <a:rPr lang="en-US" sz="1600" dirty="0" smtClean="0"/>
              <a:t>Policies </a:t>
            </a:r>
            <a:r>
              <a:rPr lang="en-US" sz="1600" dirty="0"/>
              <a:t>and initiatives with a deep focus to improve global connectivity using multi-modal logistics have transformed the UAE into a </a:t>
            </a:r>
            <a:r>
              <a:rPr lang="en-US" sz="1600" b="1" dirty="0"/>
              <a:t>supply chain nerve center</a:t>
            </a:r>
            <a:endParaRPr lang="en-US" sz="1050" dirty="0"/>
          </a:p>
        </p:txBody>
      </p:sp>
      <p:grpSp>
        <p:nvGrpSpPr>
          <p:cNvPr id="5" name="Group 4"/>
          <p:cNvGrpSpPr/>
          <p:nvPr/>
        </p:nvGrpSpPr>
        <p:grpSpPr>
          <a:xfrm>
            <a:off x="359229" y="602094"/>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39FCBF9F-3DA5-45FB-A781-0CDF78E0457E}" type="slidenum">
              <a:rPr lang="en-US" smtClean="0"/>
              <a:pPr/>
              <a:t>4</a:t>
            </a:fld>
            <a:endParaRPr lang="en-US" dirty="0"/>
          </a:p>
        </p:txBody>
      </p:sp>
    </p:spTree>
    <p:extLst>
      <p:ext uri="{BB962C8B-B14F-4D97-AF65-F5344CB8AC3E}">
        <p14:creationId xmlns:p14="http://schemas.microsoft.com/office/powerpoint/2010/main" val="1229238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191" y="1219200"/>
            <a:ext cx="8229600" cy="1143000"/>
          </a:xfrm>
        </p:spPr>
        <p:txBody>
          <a:bodyPr>
            <a:noAutofit/>
          </a:bodyPr>
          <a:lstStyle/>
          <a:p>
            <a:r>
              <a:rPr lang="en-US" sz="2400" b="1" dirty="0" smtClean="0">
                <a:solidFill>
                  <a:srgbClr val="B68A35"/>
                </a:solidFill>
              </a:rPr>
              <a:t>UAE </a:t>
            </a:r>
            <a:r>
              <a:rPr lang="en-US" sz="2400" b="1" dirty="0">
                <a:solidFill>
                  <a:srgbClr val="B68A35"/>
                </a:solidFill>
              </a:rPr>
              <a:t>has transformed from a logistics hub into a supply chain hot spot in recent years</a:t>
            </a:r>
          </a:p>
        </p:txBody>
      </p:sp>
      <p:sp>
        <p:nvSpPr>
          <p:cNvPr id="3" name="Content Placeholder 2"/>
          <p:cNvSpPr>
            <a:spLocks noGrp="1"/>
          </p:cNvSpPr>
          <p:nvPr>
            <p:ph idx="1"/>
          </p:nvPr>
        </p:nvSpPr>
        <p:spPr>
          <a:xfrm>
            <a:off x="352802" y="2547257"/>
            <a:ext cx="8229600" cy="4525963"/>
          </a:xfrm>
        </p:spPr>
        <p:txBody>
          <a:bodyPr>
            <a:noAutofit/>
          </a:bodyPr>
          <a:lstStyle/>
          <a:p>
            <a:pPr marL="0" indent="0" algn="just">
              <a:buNone/>
            </a:pPr>
            <a:r>
              <a:rPr lang="en-US" sz="1800" b="1" dirty="0" smtClean="0"/>
              <a:t>Factors </a:t>
            </a:r>
            <a:r>
              <a:rPr lang="en-US" sz="1800" b="1" dirty="0"/>
              <a:t>supporting continuous improvement </a:t>
            </a:r>
            <a:r>
              <a:rPr lang="en-US" sz="1800" b="1" dirty="0" smtClean="0"/>
              <a:t>to keep </a:t>
            </a:r>
            <a:r>
              <a:rPr lang="en-US" sz="1800" b="1" dirty="0"/>
              <a:t>UAE as a preferred regional supply </a:t>
            </a:r>
            <a:r>
              <a:rPr lang="en-US" sz="1800" b="1" dirty="0" smtClean="0"/>
              <a:t>chain hub</a:t>
            </a:r>
          </a:p>
          <a:p>
            <a:pPr marL="0" indent="0" algn="just">
              <a:buNone/>
            </a:pPr>
            <a:endParaRPr lang="en-US" sz="1800" b="1" dirty="0"/>
          </a:p>
          <a:p>
            <a:r>
              <a:rPr lang="en-US" sz="1600" b="1" dirty="0" smtClean="0"/>
              <a:t>Increased </a:t>
            </a:r>
            <a:r>
              <a:rPr lang="en-US" sz="1600" b="1" dirty="0"/>
              <a:t>investment in development of </a:t>
            </a:r>
            <a:r>
              <a:rPr lang="en-US" sz="1600" b="1" dirty="0" smtClean="0"/>
              <a:t>logistics </a:t>
            </a:r>
            <a:r>
              <a:rPr lang="en-US" sz="1600" dirty="0" smtClean="0"/>
              <a:t>infrastructure </a:t>
            </a:r>
            <a:r>
              <a:rPr lang="en-US" sz="1600" dirty="0"/>
              <a:t>with a focus on improving </a:t>
            </a:r>
            <a:r>
              <a:rPr lang="en-US" sz="1600" dirty="0" smtClean="0"/>
              <a:t>global connectivity </a:t>
            </a:r>
            <a:r>
              <a:rPr lang="en-US" sz="1600" dirty="0"/>
              <a:t>with multi modal logistics facilities</a:t>
            </a:r>
            <a:r>
              <a:rPr lang="en-US" sz="1600" dirty="0" smtClean="0"/>
              <a:t>, logistics </a:t>
            </a:r>
            <a:r>
              <a:rPr lang="en-US" sz="1600" dirty="0"/>
              <a:t>process digitalization, and </a:t>
            </a:r>
            <a:r>
              <a:rPr lang="en-US" sz="1600" b="1" dirty="0" smtClean="0"/>
              <a:t>warehouse automation</a:t>
            </a:r>
          </a:p>
          <a:p>
            <a:endParaRPr lang="en-US" sz="1600" b="1" dirty="0"/>
          </a:p>
          <a:p>
            <a:r>
              <a:rPr lang="en-US" sz="1600" b="1" dirty="0" smtClean="0"/>
              <a:t>Reforms </a:t>
            </a:r>
            <a:r>
              <a:rPr lang="en-US" sz="1600" b="1" dirty="0"/>
              <a:t>targeted to improve </a:t>
            </a:r>
            <a:r>
              <a:rPr lang="en-US" sz="1600" b="1" dirty="0" smtClean="0"/>
              <a:t>business environment </a:t>
            </a:r>
            <a:r>
              <a:rPr lang="en-US" sz="1600" b="1" dirty="0"/>
              <a:t>and trade facilitation </a:t>
            </a:r>
            <a:r>
              <a:rPr lang="en-US" sz="1600" b="1" dirty="0" smtClean="0"/>
              <a:t>measures</a:t>
            </a:r>
          </a:p>
          <a:p>
            <a:r>
              <a:rPr lang="en-US" sz="1600" b="1" dirty="0" smtClean="0"/>
              <a:t>Contribution </a:t>
            </a:r>
            <a:r>
              <a:rPr lang="en-US" sz="1600" b="1" dirty="0"/>
              <a:t>of non-oil exports expanded </a:t>
            </a:r>
            <a:r>
              <a:rPr lang="en-US" sz="1600" dirty="0"/>
              <a:t>as </a:t>
            </a:r>
            <a:r>
              <a:rPr lang="en-US" sz="1600" dirty="0" smtClean="0"/>
              <a:t>a result </a:t>
            </a:r>
            <a:r>
              <a:rPr lang="en-US" sz="1600" dirty="0"/>
              <a:t>of opening up free zones around ports </a:t>
            </a:r>
            <a:r>
              <a:rPr lang="en-US" sz="1600" dirty="0" smtClean="0"/>
              <a:t>and airports</a:t>
            </a:r>
            <a:r>
              <a:rPr lang="en-US" sz="1600" dirty="0"/>
              <a:t>, increasing contribution from free </a:t>
            </a:r>
            <a:r>
              <a:rPr lang="en-US" sz="1600" dirty="0" smtClean="0"/>
              <a:t>zones</a:t>
            </a:r>
          </a:p>
          <a:p>
            <a:endParaRPr lang="en-US" sz="1600" dirty="0"/>
          </a:p>
          <a:p>
            <a:r>
              <a:rPr lang="en-US" sz="1600" b="1" dirty="0" smtClean="0"/>
              <a:t>Integrated </a:t>
            </a:r>
            <a:r>
              <a:rPr lang="en-US" sz="1600" b="1" dirty="0"/>
              <a:t>free zones </a:t>
            </a:r>
            <a:r>
              <a:rPr lang="en-US" sz="1600" dirty="0"/>
              <a:t>and </a:t>
            </a:r>
            <a:r>
              <a:rPr lang="en-US" sz="1600" dirty="0" smtClean="0"/>
              <a:t>infrastructure investments </a:t>
            </a:r>
            <a:r>
              <a:rPr lang="en-US" sz="1600" dirty="0"/>
              <a:t>play key role in logistics transformation</a:t>
            </a:r>
            <a:endParaRPr lang="en-US" sz="700" dirty="0"/>
          </a:p>
        </p:txBody>
      </p:sp>
      <p:grpSp>
        <p:nvGrpSpPr>
          <p:cNvPr id="5" name="Group 4"/>
          <p:cNvGrpSpPr/>
          <p:nvPr/>
        </p:nvGrpSpPr>
        <p:grpSpPr>
          <a:xfrm>
            <a:off x="359229" y="602094"/>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39FCBF9F-3DA5-45FB-A781-0CDF78E0457E}" type="slidenum">
              <a:rPr lang="en-US" smtClean="0"/>
              <a:pPr/>
              <a:t>5</a:t>
            </a:fld>
            <a:endParaRPr lang="en-US" dirty="0"/>
          </a:p>
        </p:txBody>
      </p:sp>
    </p:spTree>
    <p:extLst>
      <p:ext uri="{BB962C8B-B14F-4D97-AF65-F5344CB8AC3E}">
        <p14:creationId xmlns:p14="http://schemas.microsoft.com/office/powerpoint/2010/main" val="3396570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191" y="1219200"/>
            <a:ext cx="8229600" cy="1143000"/>
          </a:xfrm>
        </p:spPr>
        <p:txBody>
          <a:bodyPr>
            <a:noAutofit/>
          </a:bodyPr>
          <a:lstStyle/>
          <a:p>
            <a:r>
              <a:rPr lang="en-US" sz="2400" b="1" dirty="0" smtClean="0">
                <a:solidFill>
                  <a:srgbClr val="B68A35"/>
                </a:solidFill>
              </a:rPr>
              <a:t>UAE </a:t>
            </a:r>
            <a:r>
              <a:rPr lang="en-US" sz="2400" b="1" dirty="0">
                <a:solidFill>
                  <a:srgbClr val="B68A35"/>
                </a:solidFill>
              </a:rPr>
              <a:t>has transformed from a logistics hub into a supply chain hot spot in recent years</a:t>
            </a:r>
          </a:p>
        </p:txBody>
      </p:sp>
      <p:sp>
        <p:nvSpPr>
          <p:cNvPr id="3" name="Content Placeholder 2"/>
          <p:cNvSpPr>
            <a:spLocks noGrp="1"/>
          </p:cNvSpPr>
          <p:nvPr>
            <p:ph idx="1"/>
          </p:nvPr>
        </p:nvSpPr>
        <p:spPr>
          <a:xfrm>
            <a:off x="359229" y="2362200"/>
            <a:ext cx="8229600" cy="4525963"/>
          </a:xfrm>
        </p:spPr>
        <p:txBody>
          <a:bodyPr>
            <a:noAutofit/>
          </a:bodyPr>
          <a:lstStyle/>
          <a:p>
            <a:pPr marL="0" indent="0" algn="just">
              <a:buNone/>
            </a:pPr>
            <a:r>
              <a:rPr lang="en-US" sz="1800" b="1" dirty="0" smtClean="0"/>
              <a:t>Factors </a:t>
            </a:r>
            <a:r>
              <a:rPr lang="en-US" sz="1800" b="1" dirty="0"/>
              <a:t>supporting the transformation as </a:t>
            </a:r>
            <a:r>
              <a:rPr lang="en-US" sz="1800" b="1" dirty="0" smtClean="0"/>
              <a:t>a supply </a:t>
            </a:r>
            <a:r>
              <a:rPr lang="en-US" sz="1800" b="1" dirty="0"/>
              <a:t>chain nerve center</a:t>
            </a:r>
          </a:p>
          <a:p>
            <a:pPr marL="0" indent="0" algn="just">
              <a:buNone/>
            </a:pPr>
            <a:endParaRPr lang="en-US" sz="1800" b="1" dirty="0"/>
          </a:p>
          <a:p>
            <a:pPr algn="just"/>
            <a:r>
              <a:rPr lang="en-US" sz="1600" b="1" dirty="0" smtClean="0"/>
              <a:t>Presence </a:t>
            </a:r>
            <a:r>
              <a:rPr lang="en-US" sz="1600" b="1" dirty="0"/>
              <a:t>of global logistics companies </a:t>
            </a:r>
            <a:r>
              <a:rPr lang="en-US" sz="1600" dirty="0"/>
              <a:t>in </a:t>
            </a:r>
            <a:r>
              <a:rPr lang="en-US" sz="1600" dirty="0" smtClean="0"/>
              <a:t>the UAE </a:t>
            </a:r>
            <a:r>
              <a:rPr lang="en-US" sz="1600" dirty="0"/>
              <a:t>has resulted in </a:t>
            </a:r>
            <a:r>
              <a:rPr lang="en-US" sz="1600" b="1" dirty="0"/>
              <a:t>increased competition </a:t>
            </a:r>
            <a:r>
              <a:rPr lang="en-US" sz="1600" b="1" dirty="0" smtClean="0"/>
              <a:t>among service </a:t>
            </a:r>
            <a:r>
              <a:rPr lang="en-US" sz="1600" b="1" dirty="0"/>
              <a:t>providers</a:t>
            </a:r>
          </a:p>
          <a:p>
            <a:pPr algn="just"/>
            <a:r>
              <a:rPr lang="en-US" sz="1600" b="1" dirty="0" smtClean="0"/>
              <a:t>Regional </a:t>
            </a:r>
            <a:r>
              <a:rPr lang="en-US" sz="1600" b="1" dirty="0"/>
              <a:t>expertise </a:t>
            </a:r>
            <a:r>
              <a:rPr lang="en-US" sz="1600" dirty="0"/>
              <a:t>has become a key factor </a:t>
            </a:r>
            <a:r>
              <a:rPr lang="en-US" sz="1600" dirty="0" smtClean="0"/>
              <a:t>for companies </a:t>
            </a:r>
            <a:r>
              <a:rPr lang="en-US" sz="1600" dirty="0"/>
              <a:t>that opted </a:t>
            </a:r>
            <a:r>
              <a:rPr lang="en-US" sz="1600" b="1" dirty="0"/>
              <a:t>for logistics outsourcing</a:t>
            </a:r>
          </a:p>
          <a:p>
            <a:pPr algn="just"/>
            <a:r>
              <a:rPr lang="en-US" sz="1600" dirty="0" smtClean="0"/>
              <a:t>These </a:t>
            </a:r>
            <a:r>
              <a:rPr lang="en-US" sz="1600" dirty="0"/>
              <a:t>factors provide opportunities for </a:t>
            </a:r>
            <a:r>
              <a:rPr lang="en-US" sz="1600" dirty="0" smtClean="0"/>
              <a:t>logistics companies </a:t>
            </a:r>
            <a:r>
              <a:rPr lang="en-US" sz="1600" dirty="0"/>
              <a:t>to play a </a:t>
            </a:r>
            <a:r>
              <a:rPr lang="en-US" sz="1600" b="1" dirty="0"/>
              <a:t>regional role by using UAE </a:t>
            </a:r>
            <a:r>
              <a:rPr lang="en-US" sz="1600" b="1" dirty="0" smtClean="0"/>
              <a:t>as a </a:t>
            </a:r>
            <a:r>
              <a:rPr lang="en-US" sz="1600" b="1" dirty="0"/>
              <a:t>base</a:t>
            </a:r>
            <a:endParaRPr lang="en-US" sz="200" dirty="0"/>
          </a:p>
        </p:txBody>
      </p:sp>
      <p:grpSp>
        <p:nvGrpSpPr>
          <p:cNvPr id="5" name="Group 4"/>
          <p:cNvGrpSpPr/>
          <p:nvPr/>
        </p:nvGrpSpPr>
        <p:grpSpPr>
          <a:xfrm>
            <a:off x="359229" y="602094"/>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39FCBF9F-3DA5-45FB-A781-0CDF78E0457E}" type="slidenum">
              <a:rPr lang="en-US" smtClean="0"/>
              <a:pPr/>
              <a:t>6</a:t>
            </a:fld>
            <a:endParaRPr lang="en-US" dirty="0"/>
          </a:p>
        </p:txBody>
      </p:sp>
    </p:spTree>
    <p:extLst>
      <p:ext uri="{BB962C8B-B14F-4D97-AF65-F5344CB8AC3E}">
        <p14:creationId xmlns:p14="http://schemas.microsoft.com/office/powerpoint/2010/main" val="756028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191" y="1219200"/>
            <a:ext cx="8229600" cy="1143000"/>
          </a:xfrm>
        </p:spPr>
        <p:txBody>
          <a:bodyPr>
            <a:noAutofit/>
          </a:bodyPr>
          <a:lstStyle/>
          <a:p>
            <a:r>
              <a:rPr lang="en-US" sz="2400" b="1" dirty="0" smtClean="0">
                <a:solidFill>
                  <a:srgbClr val="B68A35"/>
                </a:solidFill>
              </a:rPr>
              <a:t>UAE </a:t>
            </a:r>
            <a:r>
              <a:rPr lang="en-US" sz="2400" b="1" dirty="0">
                <a:solidFill>
                  <a:srgbClr val="B68A35"/>
                </a:solidFill>
              </a:rPr>
              <a:t>has transformed from a logistics hub into a supply chain hot spot in recent years</a:t>
            </a:r>
          </a:p>
        </p:txBody>
      </p:sp>
      <p:sp>
        <p:nvSpPr>
          <p:cNvPr id="3" name="Content Placeholder 2"/>
          <p:cNvSpPr>
            <a:spLocks noGrp="1"/>
          </p:cNvSpPr>
          <p:nvPr>
            <p:ph idx="1"/>
          </p:nvPr>
        </p:nvSpPr>
        <p:spPr>
          <a:xfrm>
            <a:off x="543666" y="2743200"/>
            <a:ext cx="8229600" cy="4525963"/>
          </a:xfrm>
        </p:spPr>
        <p:txBody>
          <a:bodyPr>
            <a:noAutofit/>
          </a:bodyPr>
          <a:lstStyle/>
          <a:p>
            <a:pPr marL="0" indent="0" algn="just">
              <a:buNone/>
            </a:pPr>
            <a:r>
              <a:rPr lang="en-US" sz="1800" b="1" dirty="0" smtClean="0"/>
              <a:t>UAE </a:t>
            </a:r>
            <a:r>
              <a:rPr lang="en-US" sz="1800" b="1" dirty="0"/>
              <a:t>government’s push to sustain as a </a:t>
            </a:r>
            <a:r>
              <a:rPr lang="en-US" sz="1800" b="1" dirty="0" smtClean="0"/>
              <a:t>supply chain </a:t>
            </a:r>
            <a:r>
              <a:rPr lang="en-US" sz="1800" b="1" dirty="0"/>
              <a:t>nerve center</a:t>
            </a:r>
          </a:p>
          <a:p>
            <a:pPr marL="0" indent="0" algn="just">
              <a:buNone/>
            </a:pPr>
            <a:endParaRPr lang="en-US" sz="1800" b="1" dirty="0"/>
          </a:p>
          <a:p>
            <a:pPr algn="just"/>
            <a:r>
              <a:rPr lang="en-US" sz="1600" b="1" dirty="0" smtClean="0"/>
              <a:t>Dubai </a:t>
            </a:r>
            <a:r>
              <a:rPr lang="en-US" sz="1600" b="1" dirty="0"/>
              <a:t>Silk Road strategy </a:t>
            </a:r>
            <a:r>
              <a:rPr lang="en-US" sz="1600" dirty="0"/>
              <a:t>is aligned with </a:t>
            </a:r>
            <a:r>
              <a:rPr lang="en-US" sz="1600" dirty="0" smtClean="0"/>
              <a:t>initiatives relating </a:t>
            </a:r>
            <a:r>
              <a:rPr lang="en-US" sz="1600" dirty="0"/>
              <a:t>to </a:t>
            </a:r>
            <a:r>
              <a:rPr lang="en-US" sz="1600" b="1" dirty="0"/>
              <a:t>infrastructure, logistics </a:t>
            </a:r>
            <a:r>
              <a:rPr lang="en-US" sz="1600" b="1" dirty="0" smtClean="0"/>
              <a:t>and connectivity</a:t>
            </a:r>
            <a:r>
              <a:rPr lang="en-US" sz="1600" dirty="0"/>
              <a:t>; strategy is set to uplift Dubai’s </a:t>
            </a:r>
            <a:r>
              <a:rPr lang="en-US" sz="1600" dirty="0" smtClean="0"/>
              <a:t>position as </a:t>
            </a:r>
            <a:r>
              <a:rPr lang="en-US" sz="1600" dirty="0"/>
              <a:t>a global economic and business </a:t>
            </a:r>
            <a:r>
              <a:rPr lang="en-US" sz="1600" dirty="0" smtClean="0"/>
              <a:t>hub</a:t>
            </a:r>
          </a:p>
          <a:p>
            <a:pPr algn="just"/>
            <a:endParaRPr lang="en-US" sz="1600" dirty="0"/>
          </a:p>
          <a:p>
            <a:pPr algn="just"/>
            <a:r>
              <a:rPr lang="en-US" sz="1600" b="1" dirty="0" smtClean="0"/>
              <a:t>Port </a:t>
            </a:r>
            <a:r>
              <a:rPr lang="en-US" sz="1600" b="1" dirty="0"/>
              <a:t>Infrastructure development </a:t>
            </a:r>
            <a:r>
              <a:rPr lang="en-US" sz="1600" dirty="0"/>
              <a:t>projects </a:t>
            </a:r>
            <a:r>
              <a:rPr lang="en-US" sz="1600" dirty="0" smtClean="0"/>
              <a:t>are expected </a:t>
            </a:r>
            <a:r>
              <a:rPr lang="en-US" sz="1600" dirty="0"/>
              <a:t>to improve connectivity with </a:t>
            </a:r>
            <a:r>
              <a:rPr lang="en-US" sz="1600" b="1" dirty="0"/>
              <a:t>Belt </a:t>
            </a:r>
            <a:r>
              <a:rPr lang="en-US" sz="1600" b="1" dirty="0" smtClean="0"/>
              <a:t>and Road </a:t>
            </a:r>
            <a:r>
              <a:rPr lang="en-US" sz="1600" b="1" dirty="0"/>
              <a:t>Initiative-related infrastructure in </a:t>
            </a:r>
            <a:r>
              <a:rPr lang="en-US" sz="1600" b="1" dirty="0" smtClean="0"/>
              <a:t>Central Asia</a:t>
            </a:r>
            <a:r>
              <a:rPr lang="en-US" sz="1600" dirty="0"/>
              <a:t>, Eastern Europe, South Asia and China</a:t>
            </a:r>
            <a:r>
              <a:rPr lang="en-US" sz="1600" dirty="0" smtClean="0"/>
              <a:t>, resulting </a:t>
            </a:r>
            <a:r>
              <a:rPr lang="en-US" sz="1600" dirty="0"/>
              <a:t>in </a:t>
            </a:r>
            <a:r>
              <a:rPr lang="en-US" sz="1600" b="1" dirty="0"/>
              <a:t>increased flow of exports and </a:t>
            </a:r>
            <a:r>
              <a:rPr lang="en-US" sz="1600" b="1" dirty="0" smtClean="0"/>
              <a:t>imports </a:t>
            </a:r>
            <a:r>
              <a:rPr lang="en-US" sz="1600" dirty="0" smtClean="0"/>
              <a:t>through </a:t>
            </a:r>
            <a:r>
              <a:rPr lang="en-US" sz="1600" dirty="0"/>
              <a:t>UAE </a:t>
            </a:r>
            <a:r>
              <a:rPr lang="en-US" sz="1600" dirty="0" smtClean="0"/>
              <a:t>ports</a:t>
            </a:r>
          </a:p>
          <a:p>
            <a:pPr algn="just"/>
            <a:endParaRPr lang="en-US" sz="1600" dirty="0"/>
          </a:p>
          <a:p>
            <a:pPr algn="just"/>
            <a:r>
              <a:rPr lang="en-US" sz="1600" dirty="0" smtClean="0"/>
              <a:t>UAE </a:t>
            </a:r>
            <a:r>
              <a:rPr lang="en-US" sz="1600" dirty="0"/>
              <a:t>government is developing a </a:t>
            </a:r>
            <a:r>
              <a:rPr lang="en-US" sz="1600" b="1" dirty="0"/>
              <a:t>rail network </a:t>
            </a:r>
            <a:r>
              <a:rPr lang="en-US" sz="1600" dirty="0" smtClean="0"/>
              <a:t>to connect </a:t>
            </a:r>
            <a:r>
              <a:rPr lang="en-US" sz="1600" dirty="0"/>
              <a:t>seaports, distribution centers, </a:t>
            </a:r>
            <a:r>
              <a:rPr lang="en-US" sz="1600" dirty="0" smtClean="0"/>
              <a:t>major transportation </a:t>
            </a:r>
            <a:r>
              <a:rPr lang="en-US" sz="1600" dirty="0"/>
              <a:t>hubs, free zone areas and </a:t>
            </a:r>
            <a:r>
              <a:rPr lang="en-US" sz="1600" dirty="0" smtClean="0"/>
              <a:t>freight terminals</a:t>
            </a:r>
            <a:endParaRPr lang="en-US" sz="100" dirty="0"/>
          </a:p>
        </p:txBody>
      </p:sp>
      <p:grpSp>
        <p:nvGrpSpPr>
          <p:cNvPr id="5" name="Group 4"/>
          <p:cNvGrpSpPr/>
          <p:nvPr/>
        </p:nvGrpSpPr>
        <p:grpSpPr>
          <a:xfrm>
            <a:off x="359229" y="602094"/>
            <a:ext cx="8454432" cy="432048"/>
            <a:chOff x="559216" y="882408"/>
            <a:chExt cx="8454432" cy="432048"/>
          </a:xfrm>
        </p:grpSpPr>
        <p:sp>
          <p:nvSpPr>
            <p:cNvPr id="6" name="Rectangle 5"/>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7" name="Straight Connector 6"/>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39FCBF9F-3DA5-45FB-A781-0CDF78E0457E}" type="slidenum">
              <a:rPr lang="en-US" smtClean="0"/>
              <a:pPr/>
              <a:t>7</a:t>
            </a:fld>
            <a:endParaRPr lang="en-US" dirty="0"/>
          </a:p>
        </p:txBody>
      </p:sp>
    </p:spTree>
    <p:extLst>
      <p:ext uri="{BB962C8B-B14F-4D97-AF65-F5344CB8AC3E}">
        <p14:creationId xmlns:p14="http://schemas.microsoft.com/office/powerpoint/2010/main" val="4042603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81000" y="1787819"/>
            <a:ext cx="8378232" cy="4093428"/>
          </a:xfrm>
          <a:prstGeom prst="rect">
            <a:avLst/>
          </a:prstGeom>
          <a:noFill/>
        </p:spPr>
        <p:txBody>
          <a:bodyPr wrap="square" rtlCol="0">
            <a:spAutoFit/>
          </a:bodyPr>
          <a:lstStyle/>
          <a:p>
            <a:pPr algn="ctr"/>
            <a:r>
              <a:rPr lang="en-US" sz="2000" b="1" dirty="0" smtClean="0">
                <a:solidFill>
                  <a:srgbClr val="B68A35"/>
                </a:solidFill>
                <a:latin typeface="+mj-lt"/>
                <a:ea typeface="+mj-ea"/>
                <a:cs typeface="+mj-cs"/>
              </a:rPr>
              <a:t>Measures taken by UAE to mitigate the </a:t>
            </a:r>
            <a:r>
              <a:rPr lang="en-US" sz="2000" b="1" dirty="0" smtClean="0">
                <a:solidFill>
                  <a:srgbClr val="B68A35"/>
                </a:solidFill>
              </a:rPr>
              <a:t>impact </a:t>
            </a:r>
            <a:r>
              <a:rPr lang="en-US" sz="2000" b="1" dirty="0">
                <a:solidFill>
                  <a:srgbClr val="B68A35"/>
                </a:solidFill>
              </a:rPr>
              <a:t>of COVID-19</a:t>
            </a:r>
            <a:r>
              <a:rPr lang="en-US" sz="2000" b="1" dirty="0" smtClean="0">
                <a:solidFill>
                  <a:srgbClr val="B68A35"/>
                </a:solidFill>
                <a:latin typeface="+mj-lt"/>
                <a:ea typeface="+mj-ea"/>
                <a:cs typeface="+mj-cs"/>
              </a:rPr>
              <a:t> on the economic</a:t>
            </a:r>
            <a:endParaRPr lang="en-US" sz="2000" b="1" dirty="0">
              <a:solidFill>
                <a:srgbClr val="B68A35"/>
              </a:solidFill>
              <a:latin typeface="+mj-lt"/>
              <a:ea typeface="+mj-ea"/>
              <a:cs typeface="+mj-cs"/>
            </a:endParaRPr>
          </a:p>
          <a:p>
            <a:pPr algn="just"/>
            <a:endParaRPr lang="en-US" sz="1600" dirty="0" smtClean="0"/>
          </a:p>
          <a:p>
            <a:pPr marL="285750" indent="-285750" algn="just">
              <a:buFont typeface="Arial" panose="020B0604020202020204" pitchFamily="34" charset="0"/>
              <a:buChar char="•"/>
            </a:pPr>
            <a:r>
              <a:rPr lang="en-US" sz="1600" dirty="0" smtClean="0"/>
              <a:t>The </a:t>
            </a:r>
            <a:r>
              <a:rPr lang="en-US" sz="1600" dirty="0"/>
              <a:t>COVID-19 pandemic has forced governments to take unprecedented measures such </a:t>
            </a:r>
            <a:r>
              <a:rPr lang="en-US" sz="1600" dirty="0" smtClean="0"/>
              <a:t>as restricting </a:t>
            </a:r>
            <a:r>
              <a:rPr lang="en-US" sz="1600" dirty="0"/>
              <a:t>travel and </a:t>
            </a:r>
            <a:r>
              <a:rPr lang="en-US" sz="1600" dirty="0" smtClean="0"/>
              <a:t>implementing </a:t>
            </a:r>
            <a:r>
              <a:rPr lang="en-US" sz="1600" dirty="0"/>
              <a:t>strict quarantine requirements. In this difficult context, most countries are </a:t>
            </a:r>
            <a:r>
              <a:rPr lang="en-US" sz="1600" dirty="0" smtClean="0"/>
              <a:t>putting </a:t>
            </a:r>
            <a:r>
              <a:rPr lang="en-US" sz="1600" dirty="0"/>
              <a:t>stimulus packages In place, Including measures to support employment, for example, taking on the burden of unpaid salaries on behalf of companies suffering from the economic effects of COVID-19 pandemic. As a result of these restrictions, many cross-border workers are unable to physically perform their duties In their country of employment. They may have to stay at home and </a:t>
            </a:r>
            <a:r>
              <a:rPr lang="en-US" sz="1600" dirty="0" smtClean="0"/>
              <a:t>telework </a:t>
            </a:r>
            <a:r>
              <a:rPr lang="en-US" sz="1600" dirty="0"/>
              <a:t>or may be laid off because of the exceptional economic circumstances. </a:t>
            </a:r>
            <a:endParaRPr lang="en-US" sz="1600" dirty="0" smtClean="0"/>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smtClean="0"/>
              <a:t>The </a:t>
            </a:r>
            <a:r>
              <a:rPr lang="en-US" sz="1600" dirty="0"/>
              <a:t>COVID-19 pandemic has resulted in a deep global recession since the great depression, and it continues its course resulting in global sustained economic fall out with far-reaching consequences across the globe; all governments were forced to unprecedented measures such as </a:t>
            </a:r>
            <a:r>
              <a:rPr lang="en-US" sz="1400" dirty="0" smtClean="0"/>
              <a:t>restricted</a:t>
            </a:r>
            <a:r>
              <a:rPr lang="en-US" sz="1600" dirty="0" smtClean="0"/>
              <a:t> </a:t>
            </a:r>
            <a:r>
              <a:rPr lang="en-US" sz="1600" dirty="0"/>
              <a:t>travel, implanted strict quarantine and lockdown</a:t>
            </a:r>
            <a:r>
              <a:rPr lang="en-US" sz="1600" dirty="0" smtClean="0"/>
              <a:t>.</a:t>
            </a:r>
          </a:p>
          <a:p>
            <a:pPr marL="285750" indent="-285750" algn="just">
              <a:buFont typeface="Arial" panose="020B0604020202020204" pitchFamily="34" charset="0"/>
              <a:buChar char="•"/>
            </a:pPr>
            <a:endParaRPr lang="en-US" sz="1600" dirty="0"/>
          </a:p>
        </p:txBody>
      </p:sp>
      <p:grpSp>
        <p:nvGrpSpPr>
          <p:cNvPr id="5" name="Group 4"/>
          <p:cNvGrpSpPr/>
          <p:nvPr/>
        </p:nvGrpSpPr>
        <p:grpSpPr>
          <a:xfrm>
            <a:off x="381000" y="831905"/>
            <a:ext cx="8454432" cy="432048"/>
            <a:chOff x="559216" y="882408"/>
            <a:chExt cx="8454432" cy="432048"/>
          </a:xfrm>
        </p:grpSpPr>
        <p:sp>
          <p:nvSpPr>
            <p:cNvPr id="7" name="Rectangle 6"/>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a:t>
              </a:r>
              <a:r>
                <a:rPr lang="en-US" sz="1600" b="1" dirty="0" smtClean="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8" name="Straight Connector 7"/>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spTree>
    <p:extLst>
      <p:ext uri="{BB962C8B-B14F-4D97-AF65-F5344CB8AC3E}">
        <p14:creationId xmlns:p14="http://schemas.microsoft.com/office/powerpoint/2010/main" val="2551248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53372" y="1804910"/>
            <a:ext cx="8378232" cy="3539430"/>
          </a:xfrm>
          <a:prstGeom prst="rect">
            <a:avLst/>
          </a:prstGeom>
          <a:noFill/>
        </p:spPr>
        <p:txBody>
          <a:bodyPr wrap="square" rtlCol="0">
            <a:spAutoFit/>
          </a:bodyPr>
          <a:lstStyle/>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In this respect, the UAE has made rapid and highly progresses to meet the public health needs, including the harnessing digital solution to trace the test for COVID-19; these efforts have been implemented by enhanced hospital capacity, including through the private sector partnerships and efforts to secure and develop vaccines, the UAE has vaccinated 58% of the population and aim to reach 75% in June 2021</a:t>
            </a:r>
            <a:r>
              <a:rPr lang="en-US" sz="1600" dirty="0" smtClean="0"/>
              <a:t>.</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In this context, the UAE has established the Hope Consortium to coordinate the delivery of billions of doses of the COVID-19 vaccine worldwide and has positioned itself to support the global community, efforts that the WHO has applauded</a:t>
            </a:r>
            <a:r>
              <a:rPr lang="en-US" sz="1600" dirty="0" smtClean="0"/>
              <a:t>.</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On the other hand, the UAE has implemented a range of appropriate measures to mitigate the economic damage and contain the pandemic, including fiscal packages, relaxation of monetary, macro-prudential rules, and liquidity injection in the banking system.</a:t>
            </a:r>
          </a:p>
        </p:txBody>
      </p:sp>
      <p:grpSp>
        <p:nvGrpSpPr>
          <p:cNvPr id="5" name="Group 4"/>
          <p:cNvGrpSpPr/>
          <p:nvPr/>
        </p:nvGrpSpPr>
        <p:grpSpPr>
          <a:xfrm>
            <a:off x="381000" y="831905"/>
            <a:ext cx="8454432" cy="432048"/>
            <a:chOff x="559216" y="882408"/>
            <a:chExt cx="8454432" cy="432048"/>
          </a:xfrm>
        </p:grpSpPr>
        <p:sp>
          <p:nvSpPr>
            <p:cNvPr id="7" name="Rectangle 6"/>
            <p:cNvSpPr/>
            <p:nvPr/>
          </p:nvSpPr>
          <p:spPr>
            <a:xfrm>
              <a:off x="6247522" y="882408"/>
              <a:ext cx="2766126" cy="432048"/>
            </a:xfrm>
            <a:prstGeom prst="rect">
              <a:avLst/>
            </a:prstGeom>
            <a:solidFill>
              <a:srgbClr val="B89207"/>
            </a:solidFill>
            <a:ln w="19050"/>
          </p:spPr>
          <p:style>
            <a:lnRef idx="1">
              <a:schemeClr val="accent1"/>
            </a:lnRef>
            <a:fillRef idx="3">
              <a:schemeClr val="accent1"/>
            </a:fillRef>
            <a:effectRef idx="2">
              <a:schemeClr val="accent1"/>
            </a:effectRef>
            <a:fontRef idx="minor">
              <a:schemeClr val="lt1"/>
            </a:fontRef>
          </p:style>
          <p:txBody>
            <a:bodyPr rtlCol="1" anchor="ctr"/>
            <a:lstStyle/>
            <a:p>
              <a:pPr algn="ctr">
                <a:lnSpc>
                  <a:spcPts val="1600"/>
                </a:lnSpc>
              </a:pPr>
              <a:r>
                <a:rPr lang="en-US"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International Financial Relations and Organizations</a:t>
              </a:r>
              <a:endParaRPr lang="ar-AE" sz="1600" b="1" dirty="0">
                <a:solidFill>
                  <a:schemeClr val="bg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cxnSp>
          <p:nvCxnSpPr>
            <p:cNvPr id="8" name="Straight Connector 7"/>
            <p:cNvCxnSpPr/>
            <p:nvPr/>
          </p:nvCxnSpPr>
          <p:spPr>
            <a:xfrm>
              <a:off x="559216" y="1314456"/>
              <a:ext cx="2078400" cy="0"/>
            </a:xfrm>
            <a:prstGeom prst="line">
              <a:avLst/>
            </a:prstGeom>
            <a:ln w="1905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689960" y="1314456"/>
              <a:ext cx="2078400" cy="0"/>
            </a:xfrm>
            <a:prstGeom prst="line">
              <a:avLst/>
            </a:prstGeom>
            <a:ln w="190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820704" y="1314456"/>
              <a:ext cx="2078400"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925284" y="434722"/>
            <a:ext cx="4114800" cy="523220"/>
          </a:xfrm>
          <a:prstGeom prst="rect">
            <a:avLst/>
          </a:prstGeom>
          <a:solidFill>
            <a:schemeClr val="bg1"/>
          </a:solidFill>
        </p:spPr>
        <p:txBody>
          <a:bodyPr wrap="square" rtlCol="0">
            <a:spAutoFit/>
          </a:bodyPr>
          <a:lstStyle/>
          <a:p>
            <a:r>
              <a:rPr lang="en-US" sz="1400" b="1" dirty="0">
                <a:solidFill>
                  <a:srgbClr val="B68A35"/>
                </a:solidFill>
                <a:latin typeface="Sakkal Majalla" pitchFamily="2" charset="-78"/>
                <a:cs typeface="Sakkal Majalla" pitchFamily="2" charset="-78"/>
              </a:rPr>
              <a:t>United Arab Emirates</a:t>
            </a:r>
          </a:p>
          <a:p>
            <a:r>
              <a:rPr lang="en-US" sz="1400" b="1" dirty="0">
                <a:solidFill>
                  <a:srgbClr val="B68A35"/>
                </a:solidFill>
                <a:latin typeface="Sakkal Majalla" pitchFamily="2" charset="-78"/>
                <a:cs typeface="Sakkal Majalla" pitchFamily="2" charset="-78"/>
              </a:rPr>
              <a:t>Ministry of Finance</a:t>
            </a:r>
          </a:p>
        </p:txBody>
      </p:sp>
    </p:spTree>
    <p:extLst>
      <p:ext uri="{BB962C8B-B14F-4D97-AF65-F5344CB8AC3E}">
        <p14:creationId xmlns:p14="http://schemas.microsoft.com/office/powerpoint/2010/main" val="2976595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7381</TotalTime>
  <Words>3271</Words>
  <Application>Microsoft Office PowerPoint</Application>
  <PresentationFormat>On-screen Show (4:3)</PresentationFormat>
  <Paragraphs>771</Paragraphs>
  <Slides>29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(headling)</vt:lpstr>
      <vt:lpstr>Sakkal Majalla</vt:lpstr>
      <vt:lpstr>Simplified Arabic</vt:lpstr>
      <vt:lpstr>Times New Roman</vt:lpstr>
      <vt:lpstr>Wingdings</vt:lpstr>
      <vt:lpstr>Office Theme</vt:lpstr>
      <vt:lpstr>Tax Treaty in United Arab Emirates and Experience in Successfully Signing and Enforcing Tax Treaty during COVID-19</vt:lpstr>
      <vt:lpstr>PowerPoint Presentation</vt:lpstr>
      <vt:lpstr>Foreign direct investment entering the UAE</vt:lpstr>
      <vt:lpstr>UAE has transformed from a logistics hub into a supply chain hot spot in recent years</vt:lpstr>
      <vt:lpstr>UAE has transformed from a logistics hub into a supply chain hot spot in recent years</vt:lpstr>
      <vt:lpstr>UAE has transformed from a logistics hub into a supply chain hot spot in recent years</vt:lpstr>
      <vt:lpstr>UAE has transformed from a logistics hub into a supply chain hot spot in recent years</vt:lpstr>
      <vt:lpstr>PowerPoint Presentation</vt:lpstr>
      <vt:lpstr>PowerPoint Presentation</vt:lpstr>
      <vt:lpstr>PowerPoint Presentation</vt:lpstr>
      <vt:lpstr>PowerPoint Presentation</vt:lpstr>
      <vt:lpstr>PowerPoint Presentation</vt:lpstr>
      <vt:lpstr>PowerPoint Presentation</vt:lpstr>
      <vt:lpstr>Why the UAE Have Tax Treaties?</vt:lpstr>
      <vt:lpstr>PowerPoint Presentation</vt:lpstr>
      <vt:lpstr>Why do Countries Have Double Taxation Treaties?</vt:lpstr>
      <vt:lpstr>If the UAE Does Not Enforce Taxes, Why do Other Countries Enter Treaties with the UAE? </vt:lpstr>
      <vt:lpstr>UAE Tax Treaties</vt:lpstr>
      <vt:lpstr>PowerPoint Presentation</vt:lpstr>
      <vt:lpstr>PowerPoint Presentation</vt:lpstr>
      <vt:lpstr>Cooperation between the UAE &amp; the OECD</vt:lpstr>
      <vt:lpstr>UAE DTA 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Zainab Abdulwahid AlZarouni</dc:creator>
  <cp:lastModifiedBy>Mohamed Abdulmonem Ahmed</cp:lastModifiedBy>
  <cp:revision>690</cp:revision>
  <cp:lastPrinted>2021-06-17T10:28:30Z</cp:lastPrinted>
  <dcterms:created xsi:type="dcterms:W3CDTF">2015-05-04T09:35:50Z</dcterms:created>
  <dcterms:modified xsi:type="dcterms:W3CDTF">2021-06-17T10:42:22Z</dcterms:modified>
</cp:coreProperties>
</file>